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2.png"/><Relationship Id="rId4" Type="http://schemas.openxmlformats.org/officeDocument/2006/relationships/image" Target="../media/image-10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2.png"/><Relationship Id="rId4" Type="http://schemas.openxmlformats.org/officeDocument/2006/relationships/image" Target="../media/image-7-2.png"/><Relationship Id="rId5" Type="http://schemas.openxmlformats.org/officeDocument/2006/relationships/image" Target="../media/image-7-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2.png"/><Relationship Id="rId4" Type="http://schemas.openxmlformats.org/officeDocument/2006/relationships/image" Target="../media/image-8-2.png"/><Relationship Id="rId5" Type="http://schemas.openxmlformats.org/officeDocument/2006/relationships/image" Target="../media/image-8-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2.png"/><Relationship Id="rId4" Type="http://schemas.openxmlformats.org/officeDocument/2006/relationships/image" Target="../media/image-9-2.png"/><Relationship Id="rId5" Type="http://schemas.openxmlformats.org/officeDocument/2006/relationships/image" Target="../media/image-9-2.png"/><Relationship Id="rId6" Type="http://schemas.openxmlformats.org/officeDocument/2006/relationships/image" Target="../media/image-9-2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0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486400" cy="5486400"/>
          </a:xfrm>
          <a:prstGeom prst="ellipse">
            <a:avLst/>
          </a:prstGeom>
          <a:solidFill>
            <a:srgbClr val="0A1240"/>
          </a:solidFill>
          <a:ln/>
        </p:spPr>
      </p:sp>
      <p:sp>
        <p:nvSpPr>
          <p:cNvPr id="3" name="Shape 1"/>
          <p:cNvSpPr/>
          <p:nvPr/>
        </p:nvSpPr>
        <p:spPr>
          <a:xfrm>
            <a:off x="-2194560" y="4389120"/>
            <a:ext cx="4572000" cy="4572000"/>
          </a:xfrm>
          <a:prstGeom prst="ellipse">
            <a:avLst/>
          </a:prstGeom>
          <a:solidFill>
            <a:srgbClr val="0A1240"/>
          </a:solidFill>
          <a:ln/>
        </p:spPr>
      </p:sp>
      <p:pic>
        <p:nvPicPr>
          <p:cNvPr id="4" name="Image 0" descr="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66360" y="566928"/>
            <a:ext cx="1828800" cy="1828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260604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MCTV ERP</a:t>
            </a:r>
            <a:endParaRPr lang="en-US" sz="4600" dirty="0"/>
          </a:p>
        </p:txBody>
      </p:sp>
      <p:sp>
        <p:nvSpPr>
          <p:cNvPr id="6" name="Text 3"/>
          <p:cNvSpPr/>
          <p:nvPr/>
        </p:nvSpPr>
        <p:spPr>
          <a:xfrm>
            <a:off x="0" y="3364992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System for the Whole Business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5399532" y="3977640"/>
            <a:ext cx="128016" cy="128016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8" name="Shape 5"/>
          <p:cNvSpPr/>
          <p:nvPr/>
        </p:nvSpPr>
        <p:spPr>
          <a:xfrm>
            <a:off x="5820156" y="3977640"/>
            <a:ext cx="128016" cy="128016"/>
          </a:xfrm>
          <a:prstGeom prst="ellipse">
            <a:avLst/>
          </a:prstGeom>
          <a:solidFill>
            <a:srgbClr val="2E63D6"/>
          </a:solidFill>
          <a:ln/>
        </p:spPr>
      </p:sp>
      <p:sp>
        <p:nvSpPr>
          <p:cNvPr id="9" name="Shape 6"/>
          <p:cNvSpPr/>
          <p:nvPr/>
        </p:nvSpPr>
        <p:spPr>
          <a:xfrm>
            <a:off x="6240780" y="3977640"/>
            <a:ext cx="128016" cy="128016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10" name="Shape 7"/>
          <p:cNvSpPr/>
          <p:nvPr/>
        </p:nvSpPr>
        <p:spPr>
          <a:xfrm>
            <a:off x="6661404" y="3977640"/>
            <a:ext cx="128016" cy="128016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11" name="Text 8"/>
          <p:cNvSpPr/>
          <p:nvPr/>
        </p:nvSpPr>
        <p:spPr>
          <a:xfrm>
            <a:off x="0" y="598932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  ·  Sales  ·  Procurement  ·  Inventory  ·  CRM  ·  Fixed Assets  ·  Business Intelligence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0" y="6355080"/>
            <a:ext cx="121889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· Role-Based · FastAPI + React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" name="Image 0" descr="icons/cr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810" y="720090"/>
            <a:ext cx="434340" cy="4343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E6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05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58952"/>
            <a:ext cx="9601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CRM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141732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pipeline from first contact to loyal customer.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48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22960" y="22402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tracking, status workflow, scoring, assignment, activities.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48640" y="2724912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11" name="Text 8"/>
          <p:cNvSpPr/>
          <p:nvPr/>
        </p:nvSpPr>
        <p:spPr>
          <a:xfrm>
            <a:off x="822960" y="260604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822960" y="290779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 stages with probability, expected value, and linked products.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263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Conversion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537960" y="22402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Seamless lead → opportunity → customer flow.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263640" y="2724912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60604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&amp; Configuration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6537960" y="2907792"/>
            <a:ext cx="50749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Profiles, interactions, overdue tracking; configurable sources, statuses &amp; stages.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548640" y="4160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2E6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548640" y="4572000"/>
            <a:ext cx="1106424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2141220" y="4782312"/>
            <a:ext cx="502920" cy="50292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2" name="Image 1" descr="icons/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377" y="4895469"/>
            <a:ext cx="276606" cy="276606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640080" y="5367528"/>
            <a:ext cx="3505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3916680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5" name="Shape 21"/>
          <p:cNvSpPr/>
          <p:nvPr/>
        </p:nvSpPr>
        <p:spPr>
          <a:xfrm>
            <a:off x="5829300" y="4782312"/>
            <a:ext cx="502920" cy="50292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6" name="Image 2" descr="icons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457" y="4895469"/>
            <a:ext cx="276606" cy="276606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4328160" y="5367528"/>
            <a:ext cx="3505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</a:t>
            </a:r>
            <a:endParaRPr lang="en-US" sz="1050" dirty="0"/>
          </a:p>
        </p:txBody>
      </p:sp>
      <p:sp>
        <p:nvSpPr>
          <p:cNvPr id="28" name="Text 23"/>
          <p:cNvSpPr/>
          <p:nvPr/>
        </p:nvSpPr>
        <p:spPr>
          <a:xfrm>
            <a:off x="7604760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9" name="Shape 24"/>
          <p:cNvSpPr/>
          <p:nvPr/>
        </p:nvSpPr>
        <p:spPr>
          <a:xfrm>
            <a:off x="9517380" y="4782312"/>
            <a:ext cx="502920" cy="50292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0" name="Image 3" descr="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0537" y="4895469"/>
            <a:ext cx="276606" cy="276606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8016240" y="5367528"/>
            <a:ext cx="35052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20</a:t>
            </a:r>
            <a:endParaRPr lang="en-US" sz="900" dirty="0"/>
          </a:p>
        </p:txBody>
      </p:sp>
      <p:sp>
        <p:nvSpPr>
          <p:cNvPr id="33" name="Text 27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ABC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06 &amp; 07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Fixed Assets &amp; Business Intelligence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94960" cy="452628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718096">
                <a:alpha val="2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28800"/>
            <a:ext cx="685800" cy="68580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6" name="Image 0" descr="icons/asset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130" y="2000250"/>
            <a:ext cx="342900" cy="3429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96596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Assets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68680" y="278892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Register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68680" y="308152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lifecycle: register, activate, schedule, dispose.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868680" y="3538728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Categories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3831336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with depreciation rules per category.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868680" y="4288536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Depreciation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868680" y="4581144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depreciation run per period, triggered from the UI.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172200" y="1554480"/>
            <a:ext cx="5468112" cy="452628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718096">
                <a:alpha val="2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6492240" y="1828800"/>
            <a:ext cx="685800" cy="68580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6" name="Image 1" descr="icons/bi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3690" y="2000250"/>
            <a:ext cx="342900" cy="34290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315200" y="1965960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1700" dirty="0"/>
          </a:p>
        </p:txBody>
      </p:sp>
      <p:sp>
        <p:nvSpPr>
          <p:cNvPr id="18" name="Text 14"/>
          <p:cNvSpPr/>
          <p:nvPr/>
        </p:nvSpPr>
        <p:spPr>
          <a:xfrm>
            <a:off x="6492240" y="278892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Dashboards &amp; KPIs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6492240" y="3081528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Customizable widgets — charts, tables, metrics with trend tracking &amp; auto-refresh.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6492240" y="365760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Saved &amp; Scheduled Reports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6492240" y="3950208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history with caching for fast repeat access.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6492240" y="452628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Cross-Module Coverage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6492240" y="4818888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Sales, Financial (P&amp;L, TB), Inventory valuation, Procurement spend, CRM pipeline.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20</a:t>
            </a:r>
            <a:endParaRPr lang="en-US" sz="900" dirty="0"/>
          </a:p>
        </p:txBody>
      </p:sp>
      <p:sp>
        <p:nvSpPr>
          <p:cNvPr id="25" name="Text 21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" name="Image 0" descr="icons/adm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810" y="720090"/>
            <a:ext cx="434340" cy="4343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41F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08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58952"/>
            <a:ext cx="9601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Administration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141732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operational control over the platform, its users, and its data.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48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E41F1C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Users, Roles &amp; Permissions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22960" y="22402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Granular RBAC with module-level permission management.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48640" y="2724912"/>
            <a:ext cx="82296" cy="82296"/>
          </a:xfrm>
          <a:prstGeom prst="roundRect">
            <a:avLst>
              <a:gd name="adj" fmla="val 22222"/>
            </a:avLst>
          </a:prstGeom>
          <a:solidFill>
            <a:srgbClr val="E41F1C"/>
          </a:solidFill>
          <a:ln/>
        </p:spPr>
      </p:sp>
      <p:sp>
        <p:nvSpPr>
          <p:cNvPr id="11" name="Text 8"/>
          <p:cNvSpPr/>
          <p:nvPr/>
        </p:nvSpPr>
        <p:spPr>
          <a:xfrm>
            <a:off x="822960" y="260604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Branches &amp; Departments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822960" y="290779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 organizational structure across the company.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263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E41F1C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Console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537960" y="2240280"/>
            <a:ext cx="50749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Backup/restore dashboard with scheduling, health checks, import, VACUUM repair.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263640" y="2907792"/>
            <a:ext cx="82296" cy="82296"/>
          </a:xfrm>
          <a:prstGeom prst="roundRect">
            <a:avLst>
              <a:gd name="adj" fmla="val 22222"/>
            </a:avLst>
          </a:prstGeom>
          <a:solidFill>
            <a:srgbClr val="E41F1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8892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Logs &amp; System Configuration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6537960" y="3090672"/>
            <a:ext cx="50749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Searchable audit trail plus global settings (timezone, date format, branding).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20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40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9B3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09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Email Health &amp; Delivery Monitoring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visibility into deliverability, built on Resend's API.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611880" cy="1691640"/>
          </a:xfrm>
          <a:prstGeom prst="roundRect">
            <a:avLst>
              <a:gd name="adj" fmla="val 5405"/>
            </a:avLst>
          </a:prstGeom>
          <a:solidFill>
            <a:srgbClr val="0A1240"/>
          </a:solidFill>
          <a:ln/>
        </p:spPr>
      </p:sp>
      <p:sp>
        <p:nvSpPr>
          <p:cNvPr id="6" name="Shape 4"/>
          <p:cNvSpPr/>
          <p:nvPr/>
        </p:nvSpPr>
        <p:spPr>
          <a:xfrm>
            <a:off x="777240" y="2103120"/>
            <a:ext cx="548640" cy="54864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7" name="Image 0" descr="icons/activit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240280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63040" y="205740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24-Hour Delivery Summary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77240" y="274320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Delivered / bounced / complained / delayed / in-flight counts with a delivery-rate badge.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4343400" y="1874520"/>
            <a:ext cx="3611880" cy="1691640"/>
          </a:xfrm>
          <a:prstGeom prst="roundRect">
            <a:avLst>
              <a:gd name="adj" fmla="val 5405"/>
            </a:avLst>
          </a:prstGeom>
          <a:solidFill>
            <a:srgbClr val="0A1240"/>
          </a:solidFill>
          <a:ln/>
        </p:spPr>
      </p:sp>
      <p:sp>
        <p:nvSpPr>
          <p:cNvPr id="11" name="Shape 8"/>
          <p:cNvSpPr/>
          <p:nvPr/>
        </p:nvSpPr>
        <p:spPr>
          <a:xfrm>
            <a:off x="4572000" y="2103120"/>
            <a:ext cx="548640" cy="54864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2" name="Image 1" descr="icons/za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2240280"/>
            <a:ext cx="274320" cy="2743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257800" y="205740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Trend Charts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4572000" y="274320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7-day and 30-day per-day delivery breakdown, visualized over time.</a:t>
            </a:r>
            <a:endParaRPr lang="en-US" sz="980" dirty="0"/>
          </a:p>
        </p:txBody>
      </p:sp>
      <p:sp>
        <p:nvSpPr>
          <p:cNvPr id="15" name="Shape 11"/>
          <p:cNvSpPr/>
          <p:nvPr/>
        </p:nvSpPr>
        <p:spPr>
          <a:xfrm>
            <a:off x="8138160" y="1874520"/>
            <a:ext cx="3611880" cy="1691640"/>
          </a:xfrm>
          <a:prstGeom prst="roundRect">
            <a:avLst>
              <a:gd name="adj" fmla="val 5405"/>
            </a:avLst>
          </a:prstGeom>
          <a:solidFill>
            <a:srgbClr val="0A1240"/>
          </a:solidFill>
          <a:ln/>
        </p:spPr>
      </p:sp>
      <p:sp>
        <p:nvSpPr>
          <p:cNvPr id="16" name="Shape 12"/>
          <p:cNvSpPr/>
          <p:nvPr/>
        </p:nvSpPr>
        <p:spPr>
          <a:xfrm>
            <a:off x="8366760" y="2103120"/>
            <a:ext cx="548640" cy="54864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7" name="Image 2" descr="icons/clo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20" y="2240280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052560" y="205740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Nightly Health Check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8366760" y="274320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 cron (default 06:00 UTC) alerts via Slack and/or email below a configurable threshold.</a:t>
            </a:r>
            <a:endParaRPr lang="en-US" sz="980" dirty="0"/>
          </a:p>
        </p:txBody>
      </p:sp>
      <p:sp>
        <p:nvSpPr>
          <p:cNvPr id="20" name="Shape 15"/>
          <p:cNvSpPr/>
          <p:nvPr/>
        </p:nvSpPr>
        <p:spPr>
          <a:xfrm>
            <a:off x="548640" y="3749040"/>
            <a:ext cx="3611880" cy="1691640"/>
          </a:xfrm>
          <a:prstGeom prst="roundRect">
            <a:avLst>
              <a:gd name="adj" fmla="val 5405"/>
            </a:avLst>
          </a:prstGeom>
          <a:solidFill>
            <a:srgbClr val="0A1240"/>
          </a:solidFill>
          <a:ln/>
        </p:spPr>
      </p:sp>
      <p:sp>
        <p:nvSpPr>
          <p:cNvPr id="21" name="Shape 16"/>
          <p:cNvSpPr/>
          <p:nvPr/>
        </p:nvSpPr>
        <p:spPr>
          <a:xfrm>
            <a:off x="777240" y="3977640"/>
            <a:ext cx="548640" cy="54864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2" name="Image 3" descr="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114800"/>
            <a:ext cx="274320" cy="27432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463040" y="393192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Test Alert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777240" y="461772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 production alert to a custom recipient, or the default alert list.</a:t>
            </a:r>
            <a:endParaRPr lang="en-US" sz="980" dirty="0"/>
          </a:p>
        </p:txBody>
      </p:sp>
      <p:sp>
        <p:nvSpPr>
          <p:cNvPr id="25" name="Shape 19"/>
          <p:cNvSpPr/>
          <p:nvPr/>
        </p:nvSpPr>
        <p:spPr>
          <a:xfrm>
            <a:off x="4343400" y="3749040"/>
            <a:ext cx="3611880" cy="1691640"/>
          </a:xfrm>
          <a:prstGeom prst="roundRect">
            <a:avLst>
              <a:gd name="adj" fmla="val 5405"/>
            </a:avLst>
          </a:prstGeom>
          <a:solidFill>
            <a:srgbClr val="0A1240"/>
          </a:solidFill>
          <a:ln/>
        </p:spPr>
      </p:sp>
      <p:sp>
        <p:nvSpPr>
          <p:cNvPr id="26" name="Shape 20"/>
          <p:cNvSpPr/>
          <p:nvPr/>
        </p:nvSpPr>
        <p:spPr>
          <a:xfrm>
            <a:off x="4572000" y="3977640"/>
            <a:ext cx="548640" cy="54864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7" name="Image 4" descr="icons/fileTex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9160" y="4114800"/>
            <a:ext cx="274320" cy="27432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257800" y="393192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 History</a:t>
            </a:r>
            <a:endParaRPr lang="en-US" sz="1250" dirty="0"/>
          </a:p>
        </p:txBody>
      </p:sp>
      <p:sp>
        <p:nvSpPr>
          <p:cNvPr id="29" name="Text 22"/>
          <p:cNvSpPr/>
          <p:nvPr/>
        </p:nvSpPr>
        <p:spPr>
          <a:xfrm>
            <a:off x="4572000" y="461772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of past nightly runs — outcome, rate, emails, and reason.</a:t>
            </a:r>
            <a:endParaRPr lang="en-US" sz="980" dirty="0"/>
          </a:p>
        </p:txBody>
      </p:sp>
      <p:sp>
        <p:nvSpPr>
          <p:cNvPr id="30" name="Shape 23"/>
          <p:cNvSpPr/>
          <p:nvPr/>
        </p:nvSpPr>
        <p:spPr>
          <a:xfrm>
            <a:off x="8138160" y="3749040"/>
            <a:ext cx="3611880" cy="1691640"/>
          </a:xfrm>
          <a:prstGeom prst="roundRect">
            <a:avLst>
              <a:gd name="adj" fmla="val 5405"/>
            </a:avLst>
          </a:prstGeom>
          <a:solidFill>
            <a:srgbClr val="0A1240"/>
          </a:solidFill>
          <a:ln/>
        </p:spPr>
      </p:sp>
      <p:sp>
        <p:nvSpPr>
          <p:cNvPr id="31" name="Shape 24"/>
          <p:cNvSpPr/>
          <p:nvPr/>
        </p:nvSpPr>
        <p:spPr>
          <a:xfrm>
            <a:off x="8366760" y="3977640"/>
            <a:ext cx="548640" cy="54864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2" name="Image 5" descr="icons/shiel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3920" y="4114800"/>
            <a:ext cx="274320" cy="27432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9052560" y="3931920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Signed Webhook Receiver</a:t>
            </a:r>
            <a:endParaRPr lang="en-US" sz="1250" dirty="0"/>
          </a:p>
        </p:txBody>
      </p:sp>
      <p:sp>
        <p:nvSpPr>
          <p:cNvPr id="34" name="Text 26"/>
          <p:cNvSpPr/>
          <p:nvPr/>
        </p:nvSpPr>
        <p:spPr>
          <a:xfrm>
            <a:off x="8366760" y="461772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8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Verifies Svix HMAC-SHA256 signatures; logs bounces/complaints, deduplicated.</a:t>
            </a:r>
            <a:endParaRPr lang="en-US" sz="980" dirty="0"/>
          </a:p>
        </p:txBody>
      </p:sp>
      <p:sp>
        <p:nvSpPr>
          <p:cNvPr id="35" name="Text 27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20</a:t>
            </a:r>
            <a:endParaRPr lang="en-US" sz="900" dirty="0"/>
          </a:p>
        </p:txBody>
      </p:sp>
      <p:sp>
        <p:nvSpPr>
          <p:cNvPr id="36" name="Text 28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40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41F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PLATFORM-WIDE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Isn't a Feature — It's the Foundation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611880" cy="2148840"/>
          </a:xfrm>
          <a:prstGeom prst="roundRect">
            <a:avLst>
              <a:gd name="adj" fmla="val 4255"/>
            </a:avLst>
          </a:prstGeom>
          <a:solidFill>
            <a:srgbClr val="0A1240"/>
          </a:solidFill>
          <a:ln/>
        </p:spPr>
      </p:sp>
      <p:sp>
        <p:nvSpPr>
          <p:cNvPr id="5" name="Shape 3"/>
          <p:cNvSpPr/>
          <p:nvPr/>
        </p:nvSpPr>
        <p:spPr>
          <a:xfrm>
            <a:off x="804672" y="1764792"/>
            <a:ext cx="566928" cy="566928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6" name="Image 0" descr="icons/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404" y="1906524"/>
            <a:ext cx="283464" cy="2834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4231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Isolation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04672" y="278892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3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Row-level isolation via company_id, enforced at middleware, repository, and query layers.</a:t>
            </a:r>
            <a:endParaRPr lang="en-US" sz="1030" dirty="0"/>
          </a:p>
        </p:txBody>
      </p:sp>
      <p:sp>
        <p:nvSpPr>
          <p:cNvPr id="9" name="Shape 6"/>
          <p:cNvSpPr/>
          <p:nvPr/>
        </p:nvSpPr>
        <p:spPr>
          <a:xfrm>
            <a:off x="4343400" y="1508760"/>
            <a:ext cx="3611880" cy="2148840"/>
          </a:xfrm>
          <a:prstGeom prst="roundRect">
            <a:avLst>
              <a:gd name="adj" fmla="val 4255"/>
            </a:avLst>
          </a:prstGeom>
          <a:solidFill>
            <a:srgbClr val="0A1240"/>
          </a:solidFill>
          <a:ln/>
        </p:spPr>
      </p:sp>
      <p:sp>
        <p:nvSpPr>
          <p:cNvPr id="10" name="Shape 7"/>
          <p:cNvSpPr/>
          <p:nvPr/>
        </p:nvSpPr>
        <p:spPr>
          <a:xfrm>
            <a:off x="4599432" y="1764792"/>
            <a:ext cx="566928" cy="566928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1" name="Image 1" descr="icons/lo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164" y="1906524"/>
            <a:ext cx="283464" cy="28346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99432" y="24231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RBAC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599432" y="278892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3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Granular, module-level permissions — the UI adapts per role, from full admin stats to a single module.</a:t>
            </a:r>
            <a:endParaRPr lang="en-US" sz="1030" dirty="0"/>
          </a:p>
        </p:txBody>
      </p:sp>
      <p:sp>
        <p:nvSpPr>
          <p:cNvPr id="14" name="Shape 10"/>
          <p:cNvSpPr/>
          <p:nvPr/>
        </p:nvSpPr>
        <p:spPr>
          <a:xfrm>
            <a:off x="8138160" y="1508760"/>
            <a:ext cx="3611880" cy="2148840"/>
          </a:xfrm>
          <a:prstGeom prst="roundRect">
            <a:avLst>
              <a:gd name="adj" fmla="val 4255"/>
            </a:avLst>
          </a:prstGeom>
          <a:solidFill>
            <a:srgbClr val="0A1240"/>
          </a:solidFill>
          <a:ln/>
        </p:spPr>
      </p:sp>
      <p:sp>
        <p:nvSpPr>
          <p:cNvPr id="15" name="Shape 11"/>
          <p:cNvSpPr/>
          <p:nvPr/>
        </p:nvSpPr>
        <p:spPr>
          <a:xfrm>
            <a:off x="8394192" y="1764792"/>
            <a:ext cx="566928" cy="566928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6" name="Image 2" descr="icons/databas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5924" y="1906524"/>
            <a:ext cx="283464" cy="28346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94192" y="24231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Precision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8394192" y="278892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3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monetary values stored as integer cents; automatic debit/credit balancing and validation.</a:t>
            </a:r>
            <a:endParaRPr lang="en-US" sz="1030" dirty="0"/>
          </a:p>
        </p:txBody>
      </p:sp>
      <p:sp>
        <p:nvSpPr>
          <p:cNvPr id="19" name="Shape 14"/>
          <p:cNvSpPr/>
          <p:nvPr/>
        </p:nvSpPr>
        <p:spPr>
          <a:xfrm>
            <a:off x="548640" y="3840480"/>
            <a:ext cx="3611880" cy="2148840"/>
          </a:xfrm>
          <a:prstGeom prst="roundRect">
            <a:avLst>
              <a:gd name="adj" fmla="val 4255"/>
            </a:avLst>
          </a:prstGeom>
          <a:solidFill>
            <a:srgbClr val="0A1240"/>
          </a:solidFill>
          <a:ln/>
        </p:spPr>
      </p:sp>
      <p:sp>
        <p:nvSpPr>
          <p:cNvPr id="20" name="Shape 15"/>
          <p:cNvSpPr/>
          <p:nvPr/>
        </p:nvSpPr>
        <p:spPr>
          <a:xfrm>
            <a:off x="804672" y="4096512"/>
            <a:ext cx="566928" cy="566928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1" name="Image 3" descr="icons/fileTex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" y="4238244"/>
            <a:ext cx="283464" cy="28346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04672" y="47548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Trail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804672" y="512064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3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critical operation logged — user, company, IP, old/new values — searchable in the admin UI.</a:t>
            </a:r>
            <a:endParaRPr lang="en-US" sz="1030" dirty="0"/>
          </a:p>
        </p:txBody>
      </p:sp>
      <p:sp>
        <p:nvSpPr>
          <p:cNvPr id="24" name="Shape 18"/>
          <p:cNvSpPr/>
          <p:nvPr/>
        </p:nvSpPr>
        <p:spPr>
          <a:xfrm>
            <a:off x="4343400" y="3840480"/>
            <a:ext cx="3611880" cy="2148840"/>
          </a:xfrm>
          <a:prstGeom prst="roundRect">
            <a:avLst>
              <a:gd name="adj" fmla="val 4255"/>
            </a:avLst>
          </a:prstGeom>
          <a:solidFill>
            <a:srgbClr val="0A1240"/>
          </a:solidFill>
          <a:ln/>
        </p:spPr>
      </p:sp>
      <p:sp>
        <p:nvSpPr>
          <p:cNvPr id="25" name="Shape 19"/>
          <p:cNvSpPr/>
          <p:nvPr/>
        </p:nvSpPr>
        <p:spPr>
          <a:xfrm>
            <a:off x="4599432" y="4096512"/>
            <a:ext cx="566928" cy="566928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6" name="Image 4" descr="icons/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1164" y="4238244"/>
            <a:ext cx="283464" cy="28346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599432" y="47548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Pipeline</a:t>
            </a:r>
            <a:endParaRPr lang="en-US" sz="1400" dirty="0"/>
          </a:p>
        </p:txBody>
      </p:sp>
      <p:sp>
        <p:nvSpPr>
          <p:cNvPr id="28" name="Text 21"/>
          <p:cNvSpPr/>
          <p:nvPr/>
        </p:nvSpPr>
        <p:spPr>
          <a:xfrm>
            <a:off x="4599432" y="512064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3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XSS input sanitization, CSRF protection, HSTS/CSP/X-Frame-Options headers, rate limiting, request firewall.</a:t>
            </a:r>
            <a:endParaRPr lang="en-US" sz="1030" dirty="0"/>
          </a:p>
        </p:txBody>
      </p:sp>
      <p:sp>
        <p:nvSpPr>
          <p:cNvPr id="29" name="Shape 22"/>
          <p:cNvSpPr/>
          <p:nvPr/>
        </p:nvSpPr>
        <p:spPr>
          <a:xfrm>
            <a:off x="8138160" y="3840480"/>
            <a:ext cx="3611880" cy="2148840"/>
          </a:xfrm>
          <a:prstGeom prst="roundRect">
            <a:avLst>
              <a:gd name="adj" fmla="val 4255"/>
            </a:avLst>
          </a:prstGeom>
          <a:solidFill>
            <a:srgbClr val="0A1240"/>
          </a:solidFill>
          <a:ln/>
        </p:spPr>
      </p:sp>
      <p:sp>
        <p:nvSpPr>
          <p:cNvPr id="30" name="Shape 23"/>
          <p:cNvSpPr/>
          <p:nvPr/>
        </p:nvSpPr>
        <p:spPr>
          <a:xfrm>
            <a:off x="8394192" y="4096512"/>
            <a:ext cx="566928" cy="566928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1" name="Image 5" descr="icons/cpu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5924" y="4238244"/>
            <a:ext cx="283464" cy="28346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8394192" y="47548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Lockdown Kernel</a:t>
            </a:r>
            <a:endParaRPr lang="en-US" sz="1400" dirty="0"/>
          </a:p>
        </p:txBody>
      </p:sp>
      <p:sp>
        <p:nvSpPr>
          <p:cNvPr id="33" name="Text 25"/>
          <p:cNvSpPr/>
          <p:nvPr/>
        </p:nvSpPr>
        <p:spPr>
          <a:xfrm>
            <a:off x="8394192" y="512064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3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verification: tenant proof, ledger invariant, security proof, permission proof &amp; system integrity engines.</a:t>
            </a:r>
            <a:endParaRPr lang="en-US" sz="1030" dirty="0"/>
          </a:p>
        </p:txBody>
      </p:sp>
      <p:sp>
        <p:nvSpPr>
          <p:cNvPr id="34" name="Text 26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20</a:t>
            </a:r>
            <a:endParaRPr lang="en-US" sz="900" dirty="0"/>
          </a:p>
        </p:txBody>
      </p:sp>
      <p:sp>
        <p:nvSpPr>
          <p:cNvPr id="35" name="Text 27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E6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10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PWA &amp; Frontend Experience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app that feels native — installable, responsive, and usable offline.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6118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77240" y="2075688"/>
            <a:ext cx="502920" cy="50292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7" name="Image 0" descr="icons/pw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2970" y="2201418"/>
            <a:ext cx="251460" cy="2514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20391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Installable PWA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77240" y="2697480"/>
            <a:ext cx="3154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app manifest + service worker; installs from Chrome/Edge/iOS with the brand icon set.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343400" y="1874520"/>
            <a:ext cx="36118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572000" y="2075688"/>
            <a:ext cx="502920" cy="50292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2" name="Image 1" descr="icons/wifi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730" y="2201418"/>
            <a:ext cx="251460" cy="2514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166360" y="20391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App Shell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4572000" y="2697480"/>
            <a:ext cx="3154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worker caches the shell — the app opens with no network (API calls are never cached).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8138160" y="1874520"/>
            <a:ext cx="36118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366760" y="2075688"/>
            <a:ext cx="502920" cy="50292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7" name="Image 2" descr="icons/moo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2490" y="2201418"/>
            <a:ext cx="251460" cy="25146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961120" y="20391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Dark Mode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8366760" y="2697480"/>
            <a:ext cx="3154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dark-mode coverage across every module, with a persistent, reactive theme.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548640" y="3931920"/>
            <a:ext cx="36118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777240" y="4133088"/>
            <a:ext cx="502920" cy="50292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2" name="Image 3" descr="icons/glob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970" y="4258818"/>
            <a:ext cx="251460" cy="25146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371600" y="40965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Responsive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777240" y="4754880"/>
            <a:ext cx="3154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Responsive layouts, tables, modals, and header across all modules.</a:t>
            </a:r>
            <a:endParaRPr lang="en-US" sz="1000" dirty="0"/>
          </a:p>
        </p:txBody>
      </p:sp>
      <p:sp>
        <p:nvSpPr>
          <p:cNvPr id="25" name="Shape 19"/>
          <p:cNvSpPr/>
          <p:nvPr/>
        </p:nvSpPr>
        <p:spPr>
          <a:xfrm>
            <a:off x="4343400" y="3931920"/>
            <a:ext cx="36118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4572000" y="4133088"/>
            <a:ext cx="502920" cy="50292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7" name="Image 4" descr="icons/compass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7730" y="4258818"/>
            <a:ext cx="251460" cy="25146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166360" y="40965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Tours</a:t>
            </a:r>
            <a:endParaRPr lang="en-US" sz="1250" dirty="0"/>
          </a:p>
        </p:txBody>
      </p:sp>
      <p:sp>
        <p:nvSpPr>
          <p:cNvPr id="29" name="Text 22"/>
          <p:cNvSpPr/>
          <p:nvPr/>
        </p:nvSpPr>
        <p:spPr>
          <a:xfrm>
            <a:off x="4572000" y="4754880"/>
            <a:ext cx="3154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onboarding (React Joyride), including a 5-step Inventory Guide Wizard.</a:t>
            </a:r>
            <a:endParaRPr lang="en-US" sz="1000" dirty="0"/>
          </a:p>
        </p:txBody>
      </p:sp>
      <p:sp>
        <p:nvSpPr>
          <p:cNvPr id="30" name="Shape 23"/>
          <p:cNvSpPr/>
          <p:nvPr/>
        </p:nvSpPr>
        <p:spPr>
          <a:xfrm>
            <a:off x="8138160" y="3931920"/>
            <a:ext cx="36118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8366760" y="4133088"/>
            <a:ext cx="502920" cy="50292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2" name="Image 5" descr="icons/refresh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2490" y="4258818"/>
            <a:ext cx="251460" cy="25146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961120" y="409651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 Locale</a:t>
            </a:r>
            <a:endParaRPr lang="en-US" sz="1250" dirty="0"/>
          </a:p>
        </p:txBody>
      </p:sp>
      <p:sp>
        <p:nvSpPr>
          <p:cNvPr id="34" name="Text 26"/>
          <p:cNvSpPr/>
          <p:nvPr/>
        </p:nvSpPr>
        <p:spPr>
          <a:xfrm>
            <a:off x="8366760" y="4754880"/>
            <a:ext cx="3154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timezone and DD/MM/YYYY or MM/DD/YYYY date format.</a:t>
            </a:r>
            <a:endParaRPr lang="en-US" sz="1000" dirty="0"/>
          </a:p>
        </p:txBody>
      </p:sp>
      <p:sp>
        <p:nvSpPr>
          <p:cNvPr id="35" name="Text 27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20</a:t>
            </a:r>
            <a:endParaRPr lang="en-US" sz="900" dirty="0"/>
          </a:p>
        </p:txBody>
      </p:sp>
      <p:sp>
        <p:nvSpPr>
          <p:cNvPr id="36" name="Text 28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40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ABC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Production Architecture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663440" y="1600200"/>
            <a:ext cx="2834640" cy="594360"/>
          </a:xfrm>
          <a:prstGeom prst="roundRect">
            <a:avLst>
              <a:gd name="adj" fmla="val 12308"/>
            </a:avLst>
          </a:prstGeom>
          <a:solidFill>
            <a:srgbClr val="F9B338"/>
          </a:solidFill>
          <a:ln/>
        </p:spPr>
      </p:sp>
      <p:sp>
        <p:nvSpPr>
          <p:cNvPr id="5" name="Text 3"/>
          <p:cNvSpPr/>
          <p:nvPr/>
        </p:nvSpPr>
        <p:spPr>
          <a:xfrm>
            <a:off x="4663440" y="1600200"/>
            <a:ext cx="2834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Load Balancer  (80 / 443)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080760" y="2194560"/>
            <a:ext cx="-3383280" cy="411480"/>
          </a:xfrm>
          <a:prstGeom prst="line">
            <a:avLst/>
          </a:prstGeom>
          <a:noFill/>
          <a:ln w="19050">
            <a:solidFill>
              <a:srgbClr val="3A457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080760" y="2194560"/>
            <a:ext cx="45720" cy="411480"/>
          </a:xfrm>
          <a:prstGeom prst="line">
            <a:avLst/>
          </a:prstGeom>
          <a:noFill/>
          <a:ln w="19050">
            <a:solidFill>
              <a:srgbClr val="3A457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080760" y="2194560"/>
            <a:ext cx="3474720" cy="411480"/>
          </a:xfrm>
          <a:prstGeom prst="line">
            <a:avLst/>
          </a:prstGeom>
          <a:noFill/>
          <a:ln w="19050">
            <a:solidFill>
              <a:srgbClr val="3A457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280160" y="2606040"/>
            <a:ext cx="2834640" cy="640080"/>
          </a:xfrm>
          <a:prstGeom prst="roundRect">
            <a:avLst>
              <a:gd name="adj" fmla="val 11429"/>
            </a:avLst>
          </a:prstGeom>
          <a:solidFill>
            <a:srgbClr val="2E63D6"/>
          </a:solidFill>
          <a:ln/>
        </p:spPr>
      </p:sp>
      <p:sp>
        <p:nvSpPr>
          <p:cNvPr id="10" name="Text 8"/>
          <p:cNvSpPr/>
          <p:nvPr/>
        </p:nvSpPr>
        <p:spPr>
          <a:xfrm>
            <a:off x="1280160" y="2606040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Replica 1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280160" y="2953512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Gunicorn + Uvicorn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09160" y="2606040"/>
            <a:ext cx="2834640" cy="640080"/>
          </a:xfrm>
          <a:prstGeom prst="roundRect">
            <a:avLst>
              <a:gd name="adj" fmla="val 11429"/>
            </a:avLst>
          </a:prstGeom>
          <a:solidFill>
            <a:srgbClr val="2E63D6"/>
          </a:solidFill>
          <a:ln/>
        </p:spPr>
      </p:sp>
      <p:sp>
        <p:nvSpPr>
          <p:cNvPr id="13" name="Text 11"/>
          <p:cNvSpPr/>
          <p:nvPr/>
        </p:nvSpPr>
        <p:spPr>
          <a:xfrm>
            <a:off x="4709160" y="2606040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Replica 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709160" y="2953512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Gunicorn + Uvicorn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8138160" y="2606040"/>
            <a:ext cx="2834640" cy="640080"/>
          </a:xfrm>
          <a:prstGeom prst="roundRect">
            <a:avLst>
              <a:gd name="adj" fmla="val 11429"/>
            </a:avLst>
          </a:prstGeom>
          <a:solidFill>
            <a:srgbClr val="2E63D6"/>
          </a:solidFill>
          <a:ln/>
        </p:spPr>
      </p:sp>
      <p:sp>
        <p:nvSpPr>
          <p:cNvPr id="16" name="Text 14"/>
          <p:cNvSpPr/>
          <p:nvPr/>
        </p:nvSpPr>
        <p:spPr>
          <a:xfrm>
            <a:off x="8138160" y="2606040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Replica 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138160" y="2953512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Gunicorn + Uvicorn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080760" y="3246120"/>
            <a:ext cx="0" cy="502920"/>
          </a:xfrm>
          <a:prstGeom prst="line">
            <a:avLst/>
          </a:prstGeom>
          <a:noFill/>
          <a:ln w="19050">
            <a:solidFill>
              <a:srgbClr val="3A457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480560" y="3749040"/>
            <a:ext cx="3200400" cy="594360"/>
          </a:xfrm>
          <a:prstGeom prst="roundRect">
            <a:avLst>
              <a:gd name="adj" fmla="val 12308"/>
            </a:avLst>
          </a:prstGeom>
          <a:solidFill>
            <a:srgbClr val="ABC628"/>
          </a:solidFill>
          <a:ln/>
        </p:spPr>
      </p:sp>
      <p:sp>
        <p:nvSpPr>
          <p:cNvPr id="20" name="Text 18"/>
          <p:cNvSpPr/>
          <p:nvPr/>
        </p:nvSpPr>
        <p:spPr>
          <a:xfrm>
            <a:off x="4480560" y="374904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 16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4617720"/>
            <a:ext cx="3383280" cy="1005840"/>
          </a:xfrm>
          <a:prstGeom prst="roundRect">
            <a:avLst>
              <a:gd name="adj" fmla="val 9091"/>
            </a:avLst>
          </a:prstGeom>
          <a:solidFill>
            <a:srgbClr val="0A1240"/>
          </a:solidFill>
          <a:ln/>
        </p:spPr>
      </p:sp>
      <p:sp>
        <p:nvSpPr>
          <p:cNvPr id="22" name="Text 20"/>
          <p:cNvSpPr/>
          <p:nvPr/>
        </p:nvSpPr>
        <p:spPr>
          <a:xfrm>
            <a:off x="777240" y="472744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Workers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77240" y="5056632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 1  ·  Worker 2  —  Redis / ARQ</a:t>
            </a:r>
            <a:endParaRPr lang="en-US" sz="9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· Email · BI · Depreciation · Health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434840" y="4617720"/>
            <a:ext cx="3337560" cy="1005840"/>
          </a:xfrm>
          <a:prstGeom prst="roundRect">
            <a:avLst>
              <a:gd name="adj" fmla="val 9091"/>
            </a:avLst>
          </a:prstGeom>
          <a:solidFill>
            <a:srgbClr val="0A1240"/>
          </a:solidFill>
          <a:ln/>
        </p:spPr>
      </p:sp>
      <p:sp>
        <p:nvSpPr>
          <p:cNvPr id="25" name="Text 23"/>
          <p:cNvSpPr/>
          <p:nvPr/>
        </p:nvSpPr>
        <p:spPr>
          <a:xfrm>
            <a:off x="4663440" y="472744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Stack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4663440" y="5056632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Prometheus → Grafana  ·  Loki  ·  Sentry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229600" y="4617720"/>
            <a:ext cx="3383280" cy="1005840"/>
          </a:xfrm>
          <a:prstGeom prst="roundRect">
            <a:avLst>
              <a:gd name="adj" fmla="val 9091"/>
            </a:avLst>
          </a:prstGeom>
          <a:solidFill>
            <a:srgbClr val="0A1240"/>
          </a:solidFill>
          <a:ln/>
        </p:spPr>
      </p:sp>
      <p:sp>
        <p:nvSpPr>
          <p:cNvPr id="28" name="Text 26"/>
          <p:cNvSpPr/>
          <p:nvPr/>
        </p:nvSpPr>
        <p:spPr>
          <a:xfrm>
            <a:off x="8458200" y="472744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Services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8458200" y="5056632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Resend (email + signed delivery</a:t>
            </a:r>
            <a:endParaRPr lang="en-US" sz="9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webhook → /api/v1/webhooks/email)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548640" y="6263640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Swarm — 3× API replicas, 2× worker replicas — declared and orchestrated via docker-compose.prod.yml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20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ABC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ENGINEERING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Tested at Every Layer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5176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1901952"/>
            <a:ext cx="502920" cy="50292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6" name="Image 0" descr="icons/che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7250" y="2027682"/>
            <a:ext cx="251460" cy="2514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600" y="1847088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E63D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457+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731520" y="2542032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Pytest — Python unit &amp; integration tests</a:t>
            </a:r>
            <a:endParaRPr lang="en-US" sz="1080" dirty="0"/>
          </a:p>
        </p:txBody>
      </p:sp>
      <p:sp>
        <p:nvSpPr>
          <p:cNvPr id="9" name="Shape 6"/>
          <p:cNvSpPr/>
          <p:nvPr/>
        </p:nvSpPr>
        <p:spPr>
          <a:xfrm>
            <a:off x="3410712" y="1691640"/>
            <a:ext cx="265176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593592" y="1901952"/>
            <a:ext cx="502920" cy="50292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1" name="Image 1" descr="icons/za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322" y="2027682"/>
            <a:ext cx="251460" cy="2514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233672" y="1847088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ABC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Vitest</a:t>
            </a:r>
            <a:endParaRPr lang="en-US" sz="2100" dirty="0"/>
          </a:p>
        </p:txBody>
      </p:sp>
      <p:sp>
        <p:nvSpPr>
          <p:cNvPr id="13" name="Text 9"/>
          <p:cNvSpPr/>
          <p:nvPr/>
        </p:nvSpPr>
        <p:spPr>
          <a:xfrm>
            <a:off x="3593592" y="2542032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 unit tests</a:t>
            </a:r>
            <a:endParaRPr lang="en-US" sz="1080" dirty="0"/>
          </a:p>
        </p:txBody>
      </p:sp>
      <p:sp>
        <p:nvSpPr>
          <p:cNvPr id="14" name="Shape 10"/>
          <p:cNvSpPr/>
          <p:nvPr/>
        </p:nvSpPr>
        <p:spPr>
          <a:xfrm>
            <a:off x="6272784" y="1691640"/>
            <a:ext cx="265176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455664" y="1901952"/>
            <a:ext cx="502920" cy="50292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6" name="Image 2" descr="icons/activit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394" y="2027682"/>
            <a:ext cx="251460" cy="2514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095744" y="1847088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9B3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Playwright</a:t>
            </a:r>
            <a:endParaRPr lang="en-US" sz="2100" dirty="0"/>
          </a:p>
        </p:txBody>
      </p:sp>
      <p:sp>
        <p:nvSpPr>
          <p:cNvPr id="18" name="Text 13"/>
          <p:cNvSpPr/>
          <p:nvPr/>
        </p:nvSpPr>
        <p:spPr>
          <a:xfrm>
            <a:off x="6455664" y="2542032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browser tests</a:t>
            </a:r>
            <a:endParaRPr lang="en-US" sz="1080" dirty="0"/>
          </a:p>
        </p:txBody>
      </p:sp>
      <p:sp>
        <p:nvSpPr>
          <p:cNvPr id="19" name="Shape 14"/>
          <p:cNvSpPr/>
          <p:nvPr/>
        </p:nvSpPr>
        <p:spPr>
          <a:xfrm>
            <a:off x="9134856" y="1691640"/>
            <a:ext cx="265176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317736" y="1901952"/>
            <a:ext cx="502920" cy="50292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1" name="Image 3" descr="icons/cpu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3466" y="2027682"/>
            <a:ext cx="251460" cy="2514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957816" y="1847088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E41F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Locust</a:t>
            </a:r>
            <a:endParaRPr lang="en-US" sz="2100" dirty="0"/>
          </a:p>
        </p:txBody>
      </p:sp>
      <p:sp>
        <p:nvSpPr>
          <p:cNvPr id="23" name="Text 17"/>
          <p:cNvSpPr/>
          <p:nvPr/>
        </p:nvSpPr>
        <p:spPr>
          <a:xfrm>
            <a:off x="9317736" y="2542032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testing under simulated traffic</a:t>
            </a:r>
            <a:endParaRPr lang="en-US" sz="1080" dirty="0"/>
          </a:p>
        </p:txBody>
      </p:sp>
      <p:sp>
        <p:nvSpPr>
          <p:cNvPr id="24" name="Text 18"/>
          <p:cNvSpPr/>
          <p:nvPr/>
        </p:nvSpPr>
        <p:spPr>
          <a:xfrm>
            <a:off x="548640" y="37947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Enforced on Every PR</a:t>
            </a:r>
            <a:endParaRPr lang="en-US" sz="1500" dirty="0"/>
          </a:p>
        </p:txBody>
      </p:sp>
      <p:sp>
        <p:nvSpPr>
          <p:cNvPr id="25" name="Shape 19"/>
          <p:cNvSpPr/>
          <p:nvPr/>
        </p:nvSpPr>
        <p:spPr>
          <a:xfrm>
            <a:off x="548640" y="4315968"/>
            <a:ext cx="82296" cy="82296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26" name="Text 20"/>
          <p:cNvSpPr/>
          <p:nvPr/>
        </p:nvSpPr>
        <p:spPr>
          <a:xfrm>
            <a:off x="777240" y="4178808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F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ESLint + strict tsc — build runs tsc &amp;&amp; vite build</a:t>
            </a:r>
            <a:endParaRPr lang="en-US" sz="1200" dirty="0"/>
          </a:p>
        </p:txBody>
      </p:sp>
      <p:sp>
        <p:nvSpPr>
          <p:cNvPr id="27" name="Shape 21"/>
          <p:cNvSpPr/>
          <p:nvPr/>
        </p:nvSpPr>
        <p:spPr>
          <a:xfrm>
            <a:off x="548640" y="4754880"/>
            <a:ext cx="82296" cy="82296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28" name="Text 22"/>
          <p:cNvSpPr/>
          <p:nvPr/>
        </p:nvSpPr>
        <p:spPr>
          <a:xfrm>
            <a:off x="777240" y="461772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F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+ Ruff — PEP 8 compliance for Python</a:t>
            </a:r>
            <a:endParaRPr lang="en-US" sz="1200" dirty="0"/>
          </a:p>
        </p:txBody>
      </p:sp>
      <p:sp>
        <p:nvSpPr>
          <p:cNvPr id="29" name="Shape 23"/>
          <p:cNvSpPr/>
          <p:nvPr/>
        </p:nvSpPr>
        <p:spPr>
          <a:xfrm>
            <a:off x="548640" y="5193792"/>
            <a:ext cx="82296" cy="82296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30" name="Text 24"/>
          <p:cNvSpPr/>
          <p:nvPr/>
        </p:nvSpPr>
        <p:spPr>
          <a:xfrm>
            <a:off x="777240" y="505663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F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npm run build and pytest required before merge</a:t>
            </a:r>
            <a:endParaRPr lang="en-US" sz="1200" dirty="0"/>
          </a:p>
        </p:txBody>
      </p:sp>
      <p:sp>
        <p:nvSpPr>
          <p:cNvPr id="31" name="Shape 25"/>
          <p:cNvSpPr/>
          <p:nvPr/>
        </p:nvSpPr>
        <p:spPr>
          <a:xfrm>
            <a:off x="7452360" y="3794760"/>
            <a:ext cx="4206240" cy="2194560"/>
          </a:xfrm>
          <a:prstGeom prst="roundRect">
            <a:avLst>
              <a:gd name="adj" fmla="val 5000"/>
            </a:avLst>
          </a:prstGeom>
          <a:solidFill>
            <a:srgbClr val="0A1240"/>
          </a:solidFill>
          <a:ln/>
        </p:spPr>
      </p:sp>
      <p:sp>
        <p:nvSpPr>
          <p:cNvPr id="32" name="Shape 26"/>
          <p:cNvSpPr/>
          <p:nvPr/>
        </p:nvSpPr>
        <p:spPr>
          <a:xfrm>
            <a:off x="7726680" y="4069080"/>
            <a:ext cx="594360" cy="59436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3" name="Image 4" descr="icons/shiel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5270" y="4217670"/>
            <a:ext cx="297180" cy="297180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8458200" y="411480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Testing: the Lockdown Kernel</a:t>
            </a:r>
            <a:endParaRPr lang="en-US" sz="1250" dirty="0"/>
          </a:p>
        </p:txBody>
      </p:sp>
      <p:sp>
        <p:nvSpPr>
          <p:cNvPr id="35" name="Text 28"/>
          <p:cNvSpPr/>
          <p:nvPr/>
        </p:nvSpPr>
        <p:spPr>
          <a:xfrm>
            <a:off x="7680960" y="4800600"/>
            <a:ext cx="37490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formal verification layer runs alongside tests — tenant, ledger invariant, security, permission, and system integrity engines validate correctness at runtime.</a:t>
            </a:r>
            <a:endParaRPr lang="en-US" sz="1030" dirty="0"/>
          </a:p>
        </p:txBody>
      </p:sp>
      <p:sp>
        <p:nvSpPr>
          <p:cNvPr id="36" name="Text 29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20</a:t>
            </a:r>
            <a:endParaRPr lang="en-US" sz="900" dirty="0"/>
          </a:p>
        </p:txBody>
      </p:sp>
      <p:sp>
        <p:nvSpPr>
          <p:cNvPr id="37" name="Text 30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40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E6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We're Headed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611880" cy="4663440"/>
          </a:xfrm>
          <a:prstGeom prst="roundRect">
            <a:avLst>
              <a:gd name="adj" fmla="val 2532"/>
            </a:avLst>
          </a:prstGeom>
          <a:solidFill>
            <a:srgbClr val="0A1240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755648"/>
            <a:ext cx="502920" cy="50292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6" name="Image 0" descr="icons/che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2970" y="1881378"/>
            <a:ext cx="251460" cy="2514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17320" y="1755648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150" kern="0" dirty="0">
                <a:solidFill>
                  <a:srgbClr val="ABC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SHIPPED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804672" y="2478024"/>
            <a:ext cx="64008" cy="64008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9" name="Text 6"/>
          <p:cNvSpPr/>
          <p:nvPr/>
        </p:nvSpPr>
        <p:spPr>
          <a:xfrm>
            <a:off x="987552" y="2313432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infra: auth, multi-tenant, RBAC, lockdown kernel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804672" y="3136392"/>
            <a:ext cx="64008" cy="64008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11" name="Text 8"/>
          <p:cNvSpPr/>
          <p:nvPr/>
        </p:nvSpPr>
        <p:spPr>
          <a:xfrm>
            <a:off x="987552" y="2971800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Accounting, Sales, Procurement, Inventory, CRM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804672" y="3794760"/>
            <a:ext cx="64008" cy="64008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13" name="Text 10"/>
          <p:cNvSpPr/>
          <p:nvPr/>
        </p:nvSpPr>
        <p:spPr>
          <a:xfrm>
            <a:off x="987552" y="3630168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Assets, BI, role-aware dashboard &amp; tours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804672" y="4453128"/>
            <a:ext cx="64008" cy="64008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15" name="Text 12"/>
          <p:cNvSpPr/>
          <p:nvPr/>
        </p:nvSpPr>
        <p:spPr>
          <a:xfrm>
            <a:off x="987552" y="4288536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health monitoring + Resend webhook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804672" y="5111496"/>
            <a:ext cx="64008" cy="64008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17" name="Text 14"/>
          <p:cNvSpPr/>
          <p:nvPr/>
        </p:nvSpPr>
        <p:spPr>
          <a:xfrm>
            <a:off x="987552" y="4946904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PWA, full dark mode, Docker dev/prod, 457+ tests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4343400" y="1554480"/>
            <a:ext cx="3611880" cy="4663440"/>
          </a:xfrm>
          <a:prstGeom prst="roundRect">
            <a:avLst>
              <a:gd name="adj" fmla="val 2532"/>
            </a:avLst>
          </a:prstGeom>
          <a:solidFill>
            <a:srgbClr val="0A1240"/>
          </a:solidFill>
          <a:ln/>
        </p:spPr>
      </p:sp>
      <p:sp>
        <p:nvSpPr>
          <p:cNvPr id="19" name="Shape 16"/>
          <p:cNvSpPr/>
          <p:nvPr/>
        </p:nvSpPr>
        <p:spPr>
          <a:xfrm>
            <a:off x="4572000" y="1755648"/>
            <a:ext cx="502920" cy="50292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0" name="Image 1" descr="icons/clo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730" y="1881378"/>
            <a:ext cx="251460" cy="25146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212080" y="1755648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150" kern="0" dirty="0">
                <a:solidFill>
                  <a:srgbClr val="F9B3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</a:t>
            </a:r>
            <a:endParaRPr lang="en-US" sz="1400" dirty="0"/>
          </a:p>
        </p:txBody>
      </p:sp>
      <p:sp>
        <p:nvSpPr>
          <p:cNvPr id="22" name="Shape 18"/>
          <p:cNvSpPr/>
          <p:nvPr/>
        </p:nvSpPr>
        <p:spPr>
          <a:xfrm>
            <a:off x="4599432" y="2478024"/>
            <a:ext cx="64008" cy="64008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23" name="Text 19"/>
          <p:cNvSpPr/>
          <p:nvPr/>
        </p:nvSpPr>
        <p:spPr>
          <a:xfrm>
            <a:off x="4782312" y="2313432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CRM — email integration, activity timeline</a:t>
            </a:r>
            <a:endParaRPr lang="en-US" sz="1000" dirty="0"/>
          </a:p>
        </p:txBody>
      </p:sp>
      <p:sp>
        <p:nvSpPr>
          <p:cNvPr id="24" name="Shape 20"/>
          <p:cNvSpPr/>
          <p:nvPr/>
        </p:nvSpPr>
        <p:spPr>
          <a:xfrm>
            <a:off x="4599432" y="3136392"/>
            <a:ext cx="64008" cy="64008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25" name="Text 21"/>
          <p:cNvSpPr/>
          <p:nvPr/>
        </p:nvSpPr>
        <p:spPr>
          <a:xfrm>
            <a:off x="4782312" y="2971800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Barcode scanning &amp; serial tracking</a:t>
            </a:r>
            <a:endParaRPr lang="en-US" sz="1000" dirty="0"/>
          </a:p>
        </p:txBody>
      </p:sp>
      <p:sp>
        <p:nvSpPr>
          <p:cNvPr id="26" name="Shape 22"/>
          <p:cNvSpPr/>
          <p:nvPr/>
        </p:nvSpPr>
        <p:spPr>
          <a:xfrm>
            <a:off x="4599432" y="3794760"/>
            <a:ext cx="64008" cy="64008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27" name="Text 23"/>
          <p:cNvSpPr/>
          <p:nvPr/>
        </p:nvSpPr>
        <p:spPr>
          <a:xfrm>
            <a:off x="4782312" y="3630168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Budgeting &amp; forecasting</a:t>
            </a:r>
            <a:endParaRPr lang="en-US" sz="1000" dirty="0"/>
          </a:p>
        </p:txBody>
      </p:sp>
      <p:sp>
        <p:nvSpPr>
          <p:cNvPr id="28" name="Shape 24"/>
          <p:cNvSpPr/>
          <p:nvPr/>
        </p:nvSpPr>
        <p:spPr>
          <a:xfrm>
            <a:off x="4599432" y="4453128"/>
            <a:ext cx="64008" cy="64008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29" name="Text 25"/>
          <p:cNvSpPr/>
          <p:nvPr/>
        </p:nvSpPr>
        <p:spPr>
          <a:xfrm>
            <a:off x="4782312" y="4288536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notifications (WebSockets)</a:t>
            </a:r>
            <a:endParaRPr lang="en-US" sz="1000" dirty="0"/>
          </a:p>
        </p:txBody>
      </p:sp>
      <p:sp>
        <p:nvSpPr>
          <p:cNvPr id="30" name="Shape 26"/>
          <p:cNvSpPr/>
          <p:nvPr/>
        </p:nvSpPr>
        <p:spPr>
          <a:xfrm>
            <a:off x="4599432" y="5111496"/>
            <a:ext cx="64008" cy="64008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31" name="Text 27"/>
          <p:cNvSpPr/>
          <p:nvPr/>
        </p:nvSpPr>
        <p:spPr>
          <a:xfrm>
            <a:off x="4782312" y="4946904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self-service portal</a:t>
            </a:r>
            <a:endParaRPr lang="en-US" sz="1000" dirty="0"/>
          </a:p>
        </p:txBody>
      </p:sp>
      <p:sp>
        <p:nvSpPr>
          <p:cNvPr id="32" name="Shape 28"/>
          <p:cNvSpPr/>
          <p:nvPr/>
        </p:nvSpPr>
        <p:spPr>
          <a:xfrm>
            <a:off x="4599432" y="5769864"/>
            <a:ext cx="64008" cy="64008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33" name="Text 29"/>
          <p:cNvSpPr/>
          <p:nvPr/>
        </p:nvSpPr>
        <p:spPr>
          <a:xfrm>
            <a:off x="4782312" y="5605272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Multi-language support</a:t>
            </a:r>
            <a:endParaRPr lang="en-US" sz="1000" dirty="0"/>
          </a:p>
        </p:txBody>
      </p:sp>
      <p:sp>
        <p:nvSpPr>
          <p:cNvPr id="34" name="Shape 30"/>
          <p:cNvSpPr/>
          <p:nvPr/>
        </p:nvSpPr>
        <p:spPr>
          <a:xfrm>
            <a:off x="8138160" y="1554480"/>
            <a:ext cx="3611880" cy="4663440"/>
          </a:xfrm>
          <a:prstGeom prst="roundRect">
            <a:avLst>
              <a:gd name="adj" fmla="val 2532"/>
            </a:avLst>
          </a:prstGeom>
          <a:solidFill>
            <a:srgbClr val="0A1240"/>
          </a:solidFill>
          <a:ln/>
        </p:spPr>
      </p:sp>
      <p:sp>
        <p:nvSpPr>
          <p:cNvPr id="35" name="Shape 31"/>
          <p:cNvSpPr/>
          <p:nvPr/>
        </p:nvSpPr>
        <p:spPr>
          <a:xfrm>
            <a:off x="8366760" y="1755648"/>
            <a:ext cx="502920" cy="50292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6" name="Image 2" descr="icons/compas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2490" y="1881378"/>
            <a:ext cx="251460" cy="251460"/>
          </a:xfrm>
          <a:prstGeom prst="rect">
            <a:avLst/>
          </a:prstGeom>
        </p:spPr>
      </p:pic>
      <p:sp>
        <p:nvSpPr>
          <p:cNvPr id="37" name="Text 32"/>
          <p:cNvSpPr/>
          <p:nvPr/>
        </p:nvSpPr>
        <p:spPr>
          <a:xfrm>
            <a:off x="9006840" y="1755648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150" kern="0" dirty="0">
                <a:solidFill>
                  <a:srgbClr val="E41F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EXPANSION</a:t>
            </a:r>
            <a:endParaRPr lang="en-US" sz="1400" dirty="0"/>
          </a:p>
        </p:txBody>
      </p:sp>
      <p:sp>
        <p:nvSpPr>
          <p:cNvPr id="38" name="Shape 33"/>
          <p:cNvSpPr/>
          <p:nvPr/>
        </p:nvSpPr>
        <p:spPr>
          <a:xfrm>
            <a:off x="8394192" y="2478024"/>
            <a:ext cx="64008" cy="64008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39" name="Text 34"/>
          <p:cNvSpPr/>
          <p:nvPr/>
        </p:nvSpPr>
        <p:spPr>
          <a:xfrm>
            <a:off x="8577072" y="2313432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module — employees, attendance, payroll</a:t>
            </a:r>
            <a:endParaRPr lang="en-US" sz="1000" dirty="0"/>
          </a:p>
        </p:txBody>
      </p:sp>
      <p:sp>
        <p:nvSpPr>
          <p:cNvPr id="40" name="Shape 35"/>
          <p:cNvSpPr/>
          <p:nvPr/>
        </p:nvSpPr>
        <p:spPr>
          <a:xfrm>
            <a:off x="8394192" y="3136392"/>
            <a:ext cx="64008" cy="64008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41" name="Text 36"/>
          <p:cNvSpPr/>
          <p:nvPr/>
        </p:nvSpPr>
        <p:spPr>
          <a:xfrm>
            <a:off x="8577072" y="2971800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 / Bill of Materials</a:t>
            </a:r>
            <a:endParaRPr lang="en-US" sz="1000" dirty="0"/>
          </a:p>
        </p:txBody>
      </p:sp>
      <p:sp>
        <p:nvSpPr>
          <p:cNvPr id="42" name="Shape 37"/>
          <p:cNvSpPr/>
          <p:nvPr/>
        </p:nvSpPr>
        <p:spPr>
          <a:xfrm>
            <a:off x="8394192" y="3794760"/>
            <a:ext cx="64008" cy="64008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43" name="Text 38"/>
          <p:cNvSpPr/>
          <p:nvPr/>
        </p:nvSpPr>
        <p:spPr>
          <a:xfrm>
            <a:off x="8577072" y="3630168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E-commerce / POS integration</a:t>
            </a:r>
            <a:endParaRPr lang="en-US" sz="1000" dirty="0"/>
          </a:p>
        </p:txBody>
      </p:sp>
      <p:sp>
        <p:nvSpPr>
          <p:cNvPr id="44" name="Shape 39"/>
          <p:cNvSpPr/>
          <p:nvPr/>
        </p:nvSpPr>
        <p:spPr>
          <a:xfrm>
            <a:off x="8394192" y="4453128"/>
            <a:ext cx="64008" cy="64008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45" name="Text 40"/>
          <p:cNvSpPr/>
          <p:nvPr/>
        </p:nvSpPr>
        <p:spPr>
          <a:xfrm>
            <a:off x="8577072" y="4288536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marketplace for third-party integrations</a:t>
            </a:r>
            <a:endParaRPr lang="en-US" sz="1000" dirty="0"/>
          </a:p>
        </p:txBody>
      </p:sp>
      <p:sp>
        <p:nvSpPr>
          <p:cNvPr id="46" name="Shape 41"/>
          <p:cNvSpPr/>
          <p:nvPr/>
        </p:nvSpPr>
        <p:spPr>
          <a:xfrm>
            <a:off x="8394192" y="5111496"/>
            <a:ext cx="64008" cy="64008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47" name="Text 42"/>
          <p:cNvSpPr/>
          <p:nvPr/>
        </p:nvSpPr>
        <p:spPr>
          <a:xfrm>
            <a:off x="8577072" y="4946904"/>
            <a:ext cx="2926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insights and recommendations</a:t>
            </a:r>
            <a:endParaRPr lang="en-US" sz="1000" dirty="0"/>
          </a:p>
        </p:txBody>
      </p:sp>
      <p:sp>
        <p:nvSpPr>
          <p:cNvPr id="48" name="Text 43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20</a:t>
            </a:r>
            <a:endParaRPr lang="en-US" sz="900" dirty="0"/>
          </a:p>
        </p:txBody>
      </p:sp>
      <p:sp>
        <p:nvSpPr>
          <p:cNvPr id="49" name="Text 44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41F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STARTED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See MCTV ERP in Action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94960" cy="393192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718096">
                <a:alpha val="2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57400"/>
            <a:ext cx="640080" cy="64008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6" name="Image 0" descr="icons/che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8700" y="2217420"/>
            <a:ext cx="320040" cy="3200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4884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Environment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68680" y="2788920"/>
            <a:ext cx="4754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Seeded instantly via scripts/seed_demo_data.py — a full company with sample transactions across every module.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868680" y="3657600"/>
            <a:ext cx="4754880" cy="868680"/>
          </a:xfrm>
          <a:prstGeom prst="roundRect">
            <a:avLst>
              <a:gd name="adj" fmla="val 8421"/>
            </a:avLst>
          </a:prstGeom>
          <a:solidFill>
            <a:srgbClr val="F5F7FC"/>
          </a:solidFill>
          <a:ln w="12700">
            <a:solidFill>
              <a:srgbClr val="D8DE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51560" y="3749040"/>
            <a:ext cx="4297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1051560" y="4023360"/>
            <a:ext cx="4297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A12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admin@milanerp.com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4663440"/>
            <a:ext cx="4754880" cy="868680"/>
          </a:xfrm>
          <a:prstGeom prst="roundRect">
            <a:avLst>
              <a:gd name="adj" fmla="val 8421"/>
            </a:avLst>
          </a:prstGeom>
          <a:solidFill>
            <a:srgbClr val="F5F7FC"/>
          </a:solidFill>
          <a:ln w="12700">
            <a:solidFill>
              <a:srgbClr val="D8DE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4754880"/>
            <a:ext cx="4297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1051560" y="5029200"/>
            <a:ext cx="4297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A12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Admin@12345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6263640" y="1783080"/>
            <a:ext cx="5349240" cy="3931920"/>
          </a:xfrm>
          <a:prstGeom prst="roundRect">
            <a:avLst>
              <a:gd name="adj" fmla="val 2791"/>
            </a:avLst>
          </a:prstGeom>
          <a:solidFill>
            <a:srgbClr val="0A1240"/>
          </a:solidFill>
          <a:ln/>
        </p:spPr>
      </p:sp>
      <p:sp>
        <p:nvSpPr>
          <p:cNvPr id="16" name="Shape 13"/>
          <p:cNvSpPr/>
          <p:nvPr/>
        </p:nvSpPr>
        <p:spPr>
          <a:xfrm>
            <a:off x="6583680" y="2057400"/>
            <a:ext cx="640080" cy="64008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7" name="Image 1" descr="icons/serv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700" y="2217420"/>
            <a:ext cx="320040" cy="32004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360920" y="214884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Start (Docker)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6583680" y="2834640"/>
            <a:ext cx="4754880" cy="2606040"/>
          </a:xfrm>
          <a:prstGeom prst="roundRect">
            <a:avLst>
              <a:gd name="adj" fmla="val 2105"/>
            </a:avLst>
          </a:prstGeom>
          <a:solidFill>
            <a:srgbClr val="020714"/>
          </a:solidFill>
          <a:ln/>
        </p:spPr>
      </p:sp>
      <p:sp>
        <p:nvSpPr>
          <p:cNvPr id="20" name="Text 16"/>
          <p:cNvSpPr/>
          <p:nvPr/>
        </p:nvSpPr>
        <p:spPr>
          <a:xfrm>
            <a:off x="6812280" y="3017520"/>
            <a:ext cx="42976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8FE3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docker-compose up -d --build</a:t>
            </a:r>
            <a:endParaRPr lang="en-US" sz="10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8FE3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docker-compose exec api \</a:t>
            </a:r>
            <a:endParaRPr lang="en-US" sz="10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8FE3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alembic upgrade head</a:t>
            </a:r>
            <a:endParaRPr lang="en-US" sz="10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8FE3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python scripts/seed_demo_data.py</a:t>
            </a:r>
            <a:endParaRPr lang="en-US" sz="1050" dirty="0"/>
          </a:p>
          <a:p>
            <a:pPr indent="0" marL="0">
              <a:lnSpc>
                <a:spcPct val="125000"/>
              </a:lnSpc>
              <a:buNone/>
            </a:pPr>
            <a:endParaRPr lang="en-US" sz="10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8FE3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→ App:      http://localhost:5173</a:t>
            </a:r>
            <a:endParaRPr lang="en-US" sz="10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8FE3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→ API Docs: http://localhost:8000/docs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20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40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9B3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We'll Cover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22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9AA3C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1417320" y="1828800"/>
            <a:ext cx="594360" cy="59436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6" name="Image 0" descr="icons/lay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5910" y="1977390"/>
            <a:ext cx="297180" cy="2971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240280" y="1709928"/>
            <a:ext cx="5669280" cy="3657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Overview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2240280" y="2075688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problem, the solution, and who it's for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48640" y="2606040"/>
            <a:ext cx="822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9AA3C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000" dirty="0"/>
          </a:p>
        </p:txBody>
      </p:sp>
      <p:sp>
        <p:nvSpPr>
          <p:cNvPr id="10" name="Shape 7"/>
          <p:cNvSpPr/>
          <p:nvPr/>
        </p:nvSpPr>
        <p:spPr>
          <a:xfrm>
            <a:off x="1417320" y="2743200"/>
            <a:ext cx="594360" cy="59436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1" name="Image 1" descr="icons/cpu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910" y="2891790"/>
            <a:ext cx="297180" cy="2971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240280" y="2624328"/>
            <a:ext cx="5669280" cy="3657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Stack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2240280" y="2990088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FastAPI, React, PostgreSQL &amp; the Docker footprint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548640" y="3520440"/>
            <a:ext cx="822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9AA3C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000" dirty="0"/>
          </a:p>
        </p:txBody>
      </p:sp>
      <p:sp>
        <p:nvSpPr>
          <p:cNvPr id="15" name="Shape 11"/>
          <p:cNvSpPr/>
          <p:nvPr/>
        </p:nvSpPr>
        <p:spPr>
          <a:xfrm>
            <a:off x="1417320" y="3657600"/>
            <a:ext cx="594360" cy="59436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6" name="Image 2" descr="icons/databas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910" y="3806190"/>
            <a:ext cx="297180" cy="2971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240280" y="3538728"/>
            <a:ext cx="5669280" cy="3657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Business Modules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2240280" y="3904488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Accounting, Sales, Procurement, Inventory, CRM &amp; more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548640" y="4434840"/>
            <a:ext cx="822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9AA3C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3000" dirty="0"/>
          </a:p>
        </p:txBody>
      </p:sp>
      <p:sp>
        <p:nvSpPr>
          <p:cNvPr id="20" name="Shape 15"/>
          <p:cNvSpPr/>
          <p:nvPr/>
        </p:nvSpPr>
        <p:spPr>
          <a:xfrm>
            <a:off x="1417320" y="4572000"/>
            <a:ext cx="594360" cy="59436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1" name="Image 3" descr="icons/shie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5910" y="4720590"/>
            <a:ext cx="297180" cy="29718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2240280" y="4453128"/>
            <a:ext cx="5669280" cy="3657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Platform-Wide Capabilities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2240280" y="4818888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Security, monitoring, PWA &amp; operational tooling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548640" y="5349240"/>
            <a:ext cx="822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9AA3C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3000" dirty="0"/>
          </a:p>
        </p:txBody>
      </p:sp>
      <p:sp>
        <p:nvSpPr>
          <p:cNvPr id="25" name="Shape 19"/>
          <p:cNvSpPr/>
          <p:nvPr/>
        </p:nvSpPr>
        <p:spPr>
          <a:xfrm>
            <a:off x="1417320" y="5486400"/>
            <a:ext cx="594360" cy="59436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6" name="Image 4" descr="icons/compass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910" y="5634990"/>
            <a:ext cx="297180" cy="29718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2240280" y="5367528"/>
            <a:ext cx="5669280" cy="3657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&amp; Roadmap</a:t>
            </a:r>
            <a:endParaRPr lang="en-US" sz="1800" dirty="0"/>
          </a:p>
        </p:txBody>
      </p:sp>
      <p:sp>
        <p:nvSpPr>
          <p:cNvPr id="28" name="Text 21"/>
          <p:cNvSpPr/>
          <p:nvPr/>
        </p:nvSpPr>
        <p:spPr>
          <a:xfrm>
            <a:off x="2240280" y="5733288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architecture and what's next</a:t>
            </a:r>
            <a:endParaRPr lang="en-US" sz="1250" dirty="0"/>
          </a:p>
        </p:txBody>
      </p:sp>
      <p:sp>
        <p:nvSpPr>
          <p:cNvPr id="29" name="Text 22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20</a:t>
            </a:r>
            <a:endParaRPr lang="en-US" sz="900" dirty="0"/>
          </a:p>
        </p:txBody>
      </p:sp>
      <p:sp>
        <p:nvSpPr>
          <p:cNvPr id="30" name="Text 23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40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486400" cy="5486400"/>
          </a:xfrm>
          <a:prstGeom prst="ellipse">
            <a:avLst/>
          </a:prstGeom>
          <a:solidFill>
            <a:srgbClr val="0A1240"/>
          </a:solidFill>
          <a:ln/>
        </p:spPr>
      </p:sp>
      <p:sp>
        <p:nvSpPr>
          <p:cNvPr id="3" name="Shape 1"/>
          <p:cNvSpPr/>
          <p:nvPr/>
        </p:nvSpPr>
        <p:spPr>
          <a:xfrm>
            <a:off x="-2194560" y="4389120"/>
            <a:ext cx="4572000" cy="4572000"/>
          </a:xfrm>
          <a:prstGeom prst="ellipse">
            <a:avLst/>
          </a:prstGeom>
          <a:solidFill>
            <a:srgbClr val="0A1240"/>
          </a:solidFill>
          <a:ln/>
        </p:spPr>
      </p:sp>
      <p:pic>
        <p:nvPicPr>
          <p:cNvPr id="4" name="Image 0" descr="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1848" y="685800"/>
            <a:ext cx="914400" cy="9144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1920240"/>
            <a:ext cx="121889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System for the Whole Business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0" y="260604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  ·  Sales  ·  Procurement  ·  Inventory  ·  CRM  ·  Fixed Assets  ·  Business Intelligence  ·  Administration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5445252" y="3246120"/>
            <a:ext cx="118872" cy="118872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8" name="Shape 5"/>
          <p:cNvSpPr/>
          <p:nvPr/>
        </p:nvSpPr>
        <p:spPr>
          <a:xfrm>
            <a:off x="5838444" y="3246120"/>
            <a:ext cx="118872" cy="118872"/>
          </a:xfrm>
          <a:prstGeom prst="ellipse">
            <a:avLst/>
          </a:prstGeom>
          <a:solidFill>
            <a:srgbClr val="2E63D6"/>
          </a:solidFill>
          <a:ln/>
        </p:spPr>
      </p:sp>
      <p:sp>
        <p:nvSpPr>
          <p:cNvPr id="9" name="Shape 6"/>
          <p:cNvSpPr/>
          <p:nvPr/>
        </p:nvSpPr>
        <p:spPr>
          <a:xfrm>
            <a:off x="6231636" y="3246120"/>
            <a:ext cx="118872" cy="118872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10" name="Shape 7"/>
          <p:cNvSpPr/>
          <p:nvPr/>
        </p:nvSpPr>
        <p:spPr>
          <a:xfrm>
            <a:off x="6624828" y="3246120"/>
            <a:ext cx="118872" cy="118872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11" name="Text 8"/>
          <p:cNvSpPr/>
          <p:nvPr/>
        </p:nvSpPr>
        <p:spPr>
          <a:xfrm>
            <a:off x="0" y="3931920"/>
            <a:ext cx="1218895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9B3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3400" dirty="0"/>
          </a:p>
        </p:txBody>
      </p:sp>
      <p:sp>
        <p:nvSpPr>
          <p:cNvPr id="12" name="Text 9"/>
          <p:cNvSpPr/>
          <p:nvPr/>
        </p:nvSpPr>
        <p:spPr>
          <a:xfrm>
            <a:off x="0" y="461772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E6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OVERVIEW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Comprehensive, Multi-Tenant ERP</a:t>
            </a:r>
            <a:endParaRPr lang="en-US" sz="2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for Growing Businesses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3A3F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 covers the full business cycle in a single, role-based application — replacing spreadsheets, disconnected point-tools, and manual reconciliation with one connected system of record.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880360"/>
            <a:ext cx="21488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718096">
                <a:alpha val="2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48640" y="2999232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41F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85800" y="3611880"/>
            <a:ext cx="1874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Modules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880360" y="2880360"/>
            <a:ext cx="21488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718096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880360" y="2999232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E63D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457+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017520" y="3611880"/>
            <a:ext cx="1874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 Tests Passing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212080" y="2880360"/>
            <a:ext cx="21488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718096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212080" y="2999232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ABC6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5349240" y="3611880"/>
            <a:ext cx="1874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Tiers (Dev/Prod/Swarm)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818120" y="1828800"/>
            <a:ext cx="3840480" cy="4251960"/>
          </a:xfrm>
          <a:prstGeom prst="roundRect">
            <a:avLst>
              <a:gd name="adj" fmla="val 2857"/>
            </a:avLst>
          </a:prstGeom>
          <a:solidFill>
            <a:srgbClr val="0A1240"/>
          </a:solidFill>
          <a:ln/>
        </p:spPr>
      </p:sp>
      <p:sp>
        <p:nvSpPr>
          <p:cNvPr id="15" name="Text 13"/>
          <p:cNvSpPr/>
          <p:nvPr/>
        </p:nvSpPr>
        <p:spPr>
          <a:xfrm>
            <a:off x="8138160" y="205740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9B3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138160" y="23317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SMEs &amp; Growing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Companies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8138160" y="3310128"/>
            <a:ext cx="82296" cy="82296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18" name="Text 16"/>
          <p:cNvSpPr/>
          <p:nvPr/>
        </p:nvSpPr>
        <p:spPr>
          <a:xfrm>
            <a:off x="8366760" y="317296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teams needing double-entry accuracy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138160" y="3968496"/>
            <a:ext cx="82296" cy="82296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20" name="Text 18"/>
          <p:cNvSpPr/>
          <p:nvPr/>
        </p:nvSpPr>
        <p:spPr>
          <a:xfrm>
            <a:off x="8366760" y="3831336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&amp; procurement teams sharing one pipeline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8138160" y="4626864"/>
            <a:ext cx="82296" cy="82296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22" name="Text 20"/>
          <p:cNvSpPr/>
          <p:nvPr/>
        </p:nvSpPr>
        <p:spPr>
          <a:xfrm>
            <a:off x="8366760" y="4489704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Warehouses tracking real-time stock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8138160" y="5285232"/>
            <a:ext cx="82296" cy="82296"/>
          </a:xfrm>
          <a:prstGeom prst="ellipse">
            <a:avLst/>
          </a:prstGeom>
          <a:solidFill>
            <a:srgbClr val="ABC628"/>
          </a:solidFill>
          <a:ln/>
        </p:spPr>
      </p:sp>
      <p:sp>
        <p:nvSpPr>
          <p:cNvPr id="24" name="Text 22"/>
          <p:cNvSpPr/>
          <p:nvPr/>
        </p:nvSpPr>
        <p:spPr>
          <a:xfrm>
            <a:off x="8366760" y="5148072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wanting one BI view across modules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20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40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ABC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STACK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Modern, Async, Production-Grade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611880" cy="4480560"/>
          </a:xfrm>
          <a:prstGeom prst="roundRect">
            <a:avLst>
              <a:gd name="adj" fmla="val 3038"/>
            </a:avLst>
          </a:prstGeom>
          <a:solidFill>
            <a:srgbClr val="0A1240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1920240"/>
            <a:ext cx="685800" cy="68580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6" name="Image 0" descr="icons/ser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130" y="2091690"/>
            <a:ext cx="342900" cy="3429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10512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868680" y="2670048"/>
            <a:ext cx="73152" cy="73152"/>
          </a:xfrm>
          <a:prstGeom prst="ellipse">
            <a:avLst/>
          </a:prstGeom>
          <a:solidFill>
            <a:srgbClr val="2E63D6"/>
          </a:solidFill>
          <a:ln/>
        </p:spPr>
      </p:sp>
      <p:sp>
        <p:nvSpPr>
          <p:cNvPr id="9" name="Text 6"/>
          <p:cNvSpPr/>
          <p:nvPr/>
        </p:nvSpPr>
        <p:spPr>
          <a:xfrm>
            <a:off x="1078992" y="251460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3.12 + FastAPI (async)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868680" y="3273552"/>
            <a:ext cx="73152" cy="73152"/>
          </a:xfrm>
          <a:prstGeom prst="ellipse">
            <a:avLst/>
          </a:prstGeom>
          <a:solidFill>
            <a:srgbClr val="2E63D6"/>
          </a:solidFill>
          <a:ln/>
        </p:spPr>
      </p:sp>
      <p:sp>
        <p:nvSpPr>
          <p:cNvPr id="11" name="Text 8"/>
          <p:cNvSpPr/>
          <p:nvPr/>
        </p:nvSpPr>
        <p:spPr>
          <a:xfrm>
            <a:off x="1078992" y="3118104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SQLAlchemy 2.0 (asyncpg)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868680" y="3877056"/>
            <a:ext cx="73152" cy="73152"/>
          </a:xfrm>
          <a:prstGeom prst="ellipse">
            <a:avLst/>
          </a:prstGeom>
          <a:solidFill>
            <a:srgbClr val="2E63D6"/>
          </a:solidFill>
          <a:ln/>
        </p:spPr>
      </p:sp>
      <p:sp>
        <p:nvSpPr>
          <p:cNvPr id="13" name="Text 10"/>
          <p:cNvSpPr/>
          <p:nvPr/>
        </p:nvSpPr>
        <p:spPr>
          <a:xfrm>
            <a:off x="1078992" y="3721608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 16 / SQLite (dev)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68680" y="4480560"/>
            <a:ext cx="73152" cy="73152"/>
          </a:xfrm>
          <a:prstGeom prst="ellipse">
            <a:avLst/>
          </a:prstGeom>
          <a:solidFill>
            <a:srgbClr val="2E63D6"/>
          </a:solidFill>
          <a:ln/>
        </p:spPr>
      </p:sp>
      <p:sp>
        <p:nvSpPr>
          <p:cNvPr id="15" name="Text 12"/>
          <p:cNvSpPr/>
          <p:nvPr/>
        </p:nvSpPr>
        <p:spPr>
          <a:xfrm>
            <a:off x="1078992" y="4325112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Redis 7 + ARQ workers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868680" y="5084064"/>
            <a:ext cx="73152" cy="73152"/>
          </a:xfrm>
          <a:prstGeom prst="ellipse">
            <a:avLst/>
          </a:prstGeom>
          <a:solidFill>
            <a:srgbClr val="2E63D6"/>
          </a:solidFill>
          <a:ln/>
        </p:spPr>
      </p:sp>
      <p:sp>
        <p:nvSpPr>
          <p:cNvPr id="17" name="Text 14"/>
          <p:cNvSpPr/>
          <p:nvPr/>
        </p:nvSpPr>
        <p:spPr>
          <a:xfrm>
            <a:off x="1078992" y="4928616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JWT auth (HS256 / RS256)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416552" y="1600200"/>
            <a:ext cx="3611880" cy="4480560"/>
          </a:xfrm>
          <a:prstGeom prst="roundRect">
            <a:avLst>
              <a:gd name="adj" fmla="val 3038"/>
            </a:avLst>
          </a:prstGeom>
          <a:solidFill>
            <a:srgbClr val="0A1240"/>
          </a:solidFill>
          <a:ln/>
        </p:spPr>
      </p:sp>
      <p:sp>
        <p:nvSpPr>
          <p:cNvPr id="19" name="Shape 16"/>
          <p:cNvSpPr/>
          <p:nvPr/>
        </p:nvSpPr>
        <p:spPr>
          <a:xfrm>
            <a:off x="4736592" y="1920240"/>
            <a:ext cx="685800" cy="68580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0" name="Image 1" descr="icons/co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042" y="2091690"/>
            <a:ext cx="342900" cy="34290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559552" y="1810512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</a:t>
            </a:r>
            <a:endParaRPr lang="en-US" sz="1700" dirty="0"/>
          </a:p>
        </p:txBody>
      </p:sp>
      <p:sp>
        <p:nvSpPr>
          <p:cNvPr id="22" name="Shape 18"/>
          <p:cNvSpPr/>
          <p:nvPr/>
        </p:nvSpPr>
        <p:spPr>
          <a:xfrm>
            <a:off x="4736592" y="2670048"/>
            <a:ext cx="73152" cy="73152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23" name="Text 19"/>
          <p:cNvSpPr/>
          <p:nvPr/>
        </p:nvSpPr>
        <p:spPr>
          <a:xfrm>
            <a:off x="4946904" y="251460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 18 + TypeScript 5 (strict)</a:t>
            </a:r>
            <a:endParaRPr lang="en-US" sz="1150" dirty="0"/>
          </a:p>
        </p:txBody>
      </p:sp>
      <p:sp>
        <p:nvSpPr>
          <p:cNvPr id="24" name="Shape 20"/>
          <p:cNvSpPr/>
          <p:nvPr/>
        </p:nvSpPr>
        <p:spPr>
          <a:xfrm>
            <a:off x="4736592" y="3273552"/>
            <a:ext cx="73152" cy="73152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25" name="Text 21"/>
          <p:cNvSpPr/>
          <p:nvPr/>
        </p:nvSpPr>
        <p:spPr>
          <a:xfrm>
            <a:off x="4946904" y="3118104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Vite 5 build tooling</a:t>
            </a:r>
            <a:endParaRPr lang="en-US" sz="1150" dirty="0"/>
          </a:p>
        </p:txBody>
      </p:sp>
      <p:sp>
        <p:nvSpPr>
          <p:cNvPr id="26" name="Shape 22"/>
          <p:cNvSpPr/>
          <p:nvPr/>
        </p:nvSpPr>
        <p:spPr>
          <a:xfrm>
            <a:off x="4736592" y="3877056"/>
            <a:ext cx="73152" cy="73152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27" name="Text 23"/>
          <p:cNvSpPr/>
          <p:nvPr/>
        </p:nvSpPr>
        <p:spPr>
          <a:xfrm>
            <a:off x="4946904" y="3721608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Tailwind CSS 3.4 (dark mode)</a:t>
            </a:r>
            <a:endParaRPr lang="en-US" sz="1150" dirty="0"/>
          </a:p>
        </p:txBody>
      </p:sp>
      <p:sp>
        <p:nvSpPr>
          <p:cNvPr id="28" name="Shape 24"/>
          <p:cNvSpPr/>
          <p:nvPr/>
        </p:nvSpPr>
        <p:spPr>
          <a:xfrm>
            <a:off x="4736592" y="4480560"/>
            <a:ext cx="73152" cy="73152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29" name="Text 25"/>
          <p:cNvSpPr/>
          <p:nvPr/>
        </p:nvSpPr>
        <p:spPr>
          <a:xfrm>
            <a:off x="4946904" y="4325112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TanStack React Query v5</a:t>
            </a:r>
            <a:endParaRPr lang="en-US" sz="1150" dirty="0"/>
          </a:p>
        </p:txBody>
      </p:sp>
      <p:sp>
        <p:nvSpPr>
          <p:cNvPr id="30" name="Shape 26"/>
          <p:cNvSpPr/>
          <p:nvPr/>
        </p:nvSpPr>
        <p:spPr>
          <a:xfrm>
            <a:off x="4736592" y="5084064"/>
            <a:ext cx="73152" cy="73152"/>
          </a:xfrm>
          <a:prstGeom prst="ellipse">
            <a:avLst/>
          </a:prstGeom>
          <a:solidFill>
            <a:srgbClr val="E41F1C"/>
          </a:solidFill>
          <a:ln/>
        </p:spPr>
      </p:sp>
      <p:sp>
        <p:nvSpPr>
          <p:cNvPr id="31" name="Text 27"/>
          <p:cNvSpPr/>
          <p:nvPr/>
        </p:nvSpPr>
        <p:spPr>
          <a:xfrm>
            <a:off x="4946904" y="4928616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Recharts + Lucide icons</a:t>
            </a:r>
            <a:endParaRPr lang="en-US" sz="1150" dirty="0"/>
          </a:p>
        </p:txBody>
      </p:sp>
      <p:sp>
        <p:nvSpPr>
          <p:cNvPr id="32" name="Shape 28"/>
          <p:cNvSpPr/>
          <p:nvPr/>
        </p:nvSpPr>
        <p:spPr>
          <a:xfrm>
            <a:off x="8284464" y="1600200"/>
            <a:ext cx="3611880" cy="4480560"/>
          </a:xfrm>
          <a:prstGeom prst="roundRect">
            <a:avLst>
              <a:gd name="adj" fmla="val 3038"/>
            </a:avLst>
          </a:prstGeom>
          <a:solidFill>
            <a:srgbClr val="0A1240"/>
          </a:solidFill>
          <a:ln/>
        </p:spPr>
      </p:sp>
      <p:sp>
        <p:nvSpPr>
          <p:cNvPr id="33" name="Shape 29"/>
          <p:cNvSpPr/>
          <p:nvPr/>
        </p:nvSpPr>
        <p:spPr>
          <a:xfrm>
            <a:off x="8604504" y="1920240"/>
            <a:ext cx="685800" cy="68580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4" name="Image 2" descr="icons/clou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5954" y="2091690"/>
            <a:ext cx="342900" cy="342900"/>
          </a:xfrm>
          <a:prstGeom prst="rect">
            <a:avLst/>
          </a:prstGeom>
        </p:spPr>
      </p:pic>
      <p:sp>
        <p:nvSpPr>
          <p:cNvPr id="35" name="Text 30"/>
          <p:cNvSpPr/>
          <p:nvPr/>
        </p:nvSpPr>
        <p:spPr>
          <a:xfrm>
            <a:off x="9427464" y="1810512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</a:t>
            </a:r>
            <a:endParaRPr lang="en-US" sz="1700" dirty="0"/>
          </a:p>
        </p:txBody>
      </p:sp>
      <p:sp>
        <p:nvSpPr>
          <p:cNvPr id="36" name="Shape 31"/>
          <p:cNvSpPr/>
          <p:nvPr/>
        </p:nvSpPr>
        <p:spPr>
          <a:xfrm>
            <a:off x="8604504" y="2670048"/>
            <a:ext cx="73152" cy="73152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37" name="Text 32"/>
          <p:cNvSpPr/>
          <p:nvPr/>
        </p:nvSpPr>
        <p:spPr>
          <a:xfrm>
            <a:off x="8814816" y="251460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Compose (dev &amp; prod)</a:t>
            </a:r>
            <a:endParaRPr lang="en-US" sz="1150" dirty="0"/>
          </a:p>
        </p:txBody>
      </p:sp>
      <p:sp>
        <p:nvSpPr>
          <p:cNvPr id="38" name="Shape 33"/>
          <p:cNvSpPr/>
          <p:nvPr/>
        </p:nvSpPr>
        <p:spPr>
          <a:xfrm>
            <a:off x="8604504" y="3273552"/>
            <a:ext cx="73152" cy="73152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39" name="Text 34"/>
          <p:cNvSpPr/>
          <p:nvPr/>
        </p:nvSpPr>
        <p:spPr>
          <a:xfrm>
            <a:off x="8814816" y="3118104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load balancing</a:t>
            </a:r>
            <a:endParaRPr lang="en-US" sz="1150" dirty="0"/>
          </a:p>
        </p:txBody>
      </p:sp>
      <p:sp>
        <p:nvSpPr>
          <p:cNvPr id="40" name="Shape 35"/>
          <p:cNvSpPr/>
          <p:nvPr/>
        </p:nvSpPr>
        <p:spPr>
          <a:xfrm>
            <a:off x="8604504" y="3877056"/>
            <a:ext cx="73152" cy="73152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41" name="Text 36"/>
          <p:cNvSpPr/>
          <p:nvPr/>
        </p:nvSpPr>
        <p:spPr>
          <a:xfrm>
            <a:off x="8814816" y="3721608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Prometheus + Grafana</a:t>
            </a:r>
            <a:endParaRPr lang="en-US" sz="1150" dirty="0"/>
          </a:p>
        </p:txBody>
      </p:sp>
      <p:sp>
        <p:nvSpPr>
          <p:cNvPr id="42" name="Shape 37"/>
          <p:cNvSpPr/>
          <p:nvPr/>
        </p:nvSpPr>
        <p:spPr>
          <a:xfrm>
            <a:off x="8604504" y="4480560"/>
            <a:ext cx="73152" cy="73152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43" name="Text 38"/>
          <p:cNvSpPr/>
          <p:nvPr/>
        </p:nvSpPr>
        <p:spPr>
          <a:xfrm>
            <a:off x="8814816" y="4325112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Loki + Promtail logging</a:t>
            </a:r>
            <a:endParaRPr lang="en-US" sz="1150" dirty="0"/>
          </a:p>
        </p:txBody>
      </p:sp>
      <p:sp>
        <p:nvSpPr>
          <p:cNvPr id="44" name="Shape 39"/>
          <p:cNvSpPr/>
          <p:nvPr/>
        </p:nvSpPr>
        <p:spPr>
          <a:xfrm>
            <a:off x="8604504" y="5084064"/>
            <a:ext cx="73152" cy="73152"/>
          </a:xfrm>
          <a:prstGeom prst="ellipse">
            <a:avLst/>
          </a:prstGeom>
          <a:solidFill>
            <a:srgbClr val="F9B338"/>
          </a:solidFill>
          <a:ln/>
        </p:spPr>
      </p:sp>
      <p:sp>
        <p:nvSpPr>
          <p:cNvPr id="45" name="Text 40"/>
          <p:cNvSpPr/>
          <p:nvPr/>
        </p:nvSpPr>
        <p:spPr>
          <a:xfrm>
            <a:off x="8814816" y="4928616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7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Sentry error tracking</a:t>
            </a:r>
            <a:endParaRPr lang="en-US" sz="1150" dirty="0"/>
          </a:p>
        </p:txBody>
      </p:sp>
      <p:sp>
        <p:nvSpPr>
          <p:cNvPr id="46" name="Text 41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20</a:t>
            </a:r>
            <a:endParaRPr lang="en-US" sz="900" dirty="0"/>
          </a:p>
        </p:txBody>
      </p:sp>
      <p:sp>
        <p:nvSpPr>
          <p:cNvPr id="47" name="Text 42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40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41F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MODULES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Eight Modules. One Connected System.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97480" cy="1965960"/>
          </a:xfrm>
          <a:prstGeom prst="roundRect">
            <a:avLst>
              <a:gd name="adj" fmla="val 4651"/>
            </a:avLst>
          </a:prstGeom>
          <a:solidFill>
            <a:srgbClr val="0A1240"/>
          </a:solidFill>
          <a:ln/>
        </p:spPr>
      </p:sp>
      <p:sp>
        <p:nvSpPr>
          <p:cNvPr id="5" name="Shape 3"/>
          <p:cNvSpPr/>
          <p:nvPr/>
        </p:nvSpPr>
        <p:spPr>
          <a:xfrm>
            <a:off x="1508760" y="1947672"/>
            <a:ext cx="777240" cy="77724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6" name="Image 0" descr="icons/account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3070" y="2141982"/>
            <a:ext cx="388620" cy="3886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292608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 &amp; Finance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3410712" y="1691640"/>
            <a:ext cx="2697480" cy="1965960"/>
          </a:xfrm>
          <a:prstGeom prst="roundRect">
            <a:avLst>
              <a:gd name="adj" fmla="val 4651"/>
            </a:avLst>
          </a:prstGeom>
          <a:solidFill>
            <a:srgbClr val="0A1240"/>
          </a:solidFill>
          <a:ln/>
        </p:spPr>
      </p:sp>
      <p:sp>
        <p:nvSpPr>
          <p:cNvPr id="9" name="Shape 6"/>
          <p:cNvSpPr/>
          <p:nvPr/>
        </p:nvSpPr>
        <p:spPr>
          <a:xfrm>
            <a:off x="4370832" y="1947672"/>
            <a:ext cx="777240" cy="77724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0" name="Image 1" descr="icons/sale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142" y="2141982"/>
            <a:ext cx="388620" cy="3886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47872" y="292608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6272784" y="1691640"/>
            <a:ext cx="2697480" cy="1965960"/>
          </a:xfrm>
          <a:prstGeom prst="roundRect">
            <a:avLst>
              <a:gd name="adj" fmla="val 4651"/>
            </a:avLst>
          </a:prstGeom>
          <a:solidFill>
            <a:srgbClr val="0A1240"/>
          </a:solidFill>
          <a:ln/>
        </p:spPr>
      </p:sp>
      <p:sp>
        <p:nvSpPr>
          <p:cNvPr id="13" name="Shape 9"/>
          <p:cNvSpPr/>
          <p:nvPr/>
        </p:nvSpPr>
        <p:spPr>
          <a:xfrm>
            <a:off x="7232904" y="1947672"/>
            <a:ext cx="777240" cy="77724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4" name="Image 2" descr="icons/procurem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214" y="2141982"/>
            <a:ext cx="388620" cy="3886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409944" y="292608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Procurement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9134856" y="1691640"/>
            <a:ext cx="2697480" cy="1965960"/>
          </a:xfrm>
          <a:prstGeom prst="roundRect">
            <a:avLst>
              <a:gd name="adj" fmla="val 4651"/>
            </a:avLst>
          </a:prstGeom>
          <a:solidFill>
            <a:srgbClr val="0A1240"/>
          </a:solidFill>
          <a:ln/>
        </p:spPr>
      </p:sp>
      <p:sp>
        <p:nvSpPr>
          <p:cNvPr id="17" name="Shape 12"/>
          <p:cNvSpPr/>
          <p:nvPr/>
        </p:nvSpPr>
        <p:spPr>
          <a:xfrm>
            <a:off x="10094976" y="1947672"/>
            <a:ext cx="777240" cy="77724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18" name="Image 3" descr="icons/inventor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286" y="2141982"/>
            <a:ext cx="388620" cy="3886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272016" y="2926080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</a:t>
            </a:r>
            <a:endParaRPr lang="en-US" sz="1300" dirty="0"/>
          </a:p>
        </p:txBody>
      </p:sp>
      <p:sp>
        <p:nvSpPr>
          <p:cNvPr id="20" name="Shape 14"/>
          <p:cNvSpPr/>
          <p:nvPr/>
        </p:nvSpPr>
        <p:spPr>
          <a:xfrm>
            <a:off x="548640" y="3858768"/>
            <a:ext cx="2697480" cy="1965960"/>
          </a:xfrm>
          <a:prstGeom prst="roundRect">
            <a:avLst>
              <a:gd name="adj" fmla="val 4651"/>
            </a:avLst>
          </a:prstGeom>
          <a:solidFill>
            <a:srgbClr val="0A1240"/>
          </a:solidFill>
          <a:ln/>
        </p:spPr>
      </p:sp>
      <p:sp>
        <p:nvSpPr>
          <p:cNvPr id="21" name="Shape 15"/>
          <p:cNvSpPr/>
          <p:nvPr/>
        </p:nvSpPr>
        <p:spPr>
          <a:xfrm>
            <a:off x="1508760" y="4114800"/>
            <a:ext cx="777240" cy="77724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2" name="Image 4" descr="icons/crm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3070" y="4309110"/>
            <a:ext cx="388620" cy="38862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85800" y="5093208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</a:t>
            </a:r>
            <a:endParaRPr lang="en-US" sz="1300" dirty="0"/>
          </a:p>
        </p:txBody>
      </p:sp>
      <p:sp>
        <p:nvSpPr>
          <p:cNvPr id="24" name="Shape 17"/>
          <p:cNvSpPr/>
          <p:nvPr/>
        </p:nvSpPr>
        <p:spPr>
          <a:xfrm>
            <a:off x="3410712" y="3858768"/>
            <a:ext cx="2697480" cy="1965960"/>
          </a:xfrm>
          <a:prstGeom prst="roundRect">
            <a:avLst>
              <a:gd name="adj" fmla="val 4651"/>
            </a:avLst>
          </a:prstGeom>
          <a:solidFill>
            <a:srgbClr val="0A1240"/>
          </a:solidFill>
          <a:ln/>
        </p:spPr>
      </p:sp>
      <p:sp>
        <p:nvSpPr>
          <p:cNvPr id="25" name="Shape 18"/>
          <p:cNvSpPr/>
          <p:nvPr/>
        </p:nvSpPr>
        <p:spPr>
          <a:xfrm>
            <a:off x="4370832" y="4114800"/>
            <a:ext cx="777240" cy="77724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6" name="Image 5" descr="icons/assets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5142" y="4309110"/>
            <a:ext cx="388620" cy="38862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3547872" y="5093208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Assets</a:t>
            </a:r>
            <a:endParaRPr lang="en-US" sz="1300" dirty="0"/>
          </a:p>
        </p:txBody>
      </p:sp>
      <p:sp>
        <p:nvSpPr>
          <p:cNvPr id="28" name="Shape 20"/>
          <p:cNvSpPr/>
          <p:nvPr/>
        </p:nvSpPr>
        <p:spPr>
          <a:xfrm>
            <a:off x="6272784" y="3858768"/>
            <a:ext cx="2697480" cy="1965960"/>
          </a:xfrm>
          <a:prstGeom prst="roundRect">
            <a:avLst>
              <a:gd name="adj" fmla="val 4651"/>
            </a:avLst>
          </a:prstGeom>
          <a:solidFill>
            <a:srgbClr val="0A1240"/>
          </a:solidFill>
          <a:ln/>
        </p:spPr>
      </p:sp>
      <p:sp>
        <p:nvSpPr>
          <p:cNvPr id="29" name="Shape 21"/>
          <p:cNvSpPr/>
          <p:nvPr/>
        </p:nvSpPr>
        <p:spPr>
          <a:xfrm>
            <a:off x="7232904" y="4114800"/>
            <a:ext cx="777240" cy="77724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0" name="Image 6" descr="icons/bi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7214" y="4309110"/>
            <a:ext cx="388620" cy="388620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6409944" y="5093208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1300" dirty="0"/>
          </a:p>
        </p:txBody>
      </p:sp>
      <p:sp>
        <p:nvSpPr>
          <p:cNvPr id="32" name="Shape 23"/>
          <p:cNvSpPr/>
          <p:nvPr/>
        </p:nvSpPr>
        <p:spPr>
          <a:xfrm>
            <a:off x="9134856" y="3858768"/>
            <a:ext cx="2697480" cy="1965960"/>
          </a:xfrm>
          <a:prstGeom prst="roundRect">
            <a:avLst>
              <a:gd name="adj" fmla="val 4651"/>
            </a:avLst>
          </a:prstGeom>
          <a:solidFill>
            <a:srgbClr val="0A1240"/>
          </a:solidFill>
          <a:ln/>
        </p:spPr>
      </p:sp>
      <p:sp>
        <p:nvSpPr>
          <p:cNvPr id="33" name="Shape 24"/>
          <p:cNvSpPr/>
          <p:nvPr/>
        </p:nvSpPr>
        <p:spPr>
          <a:xfrm>
            <a:off x="10094976" y="4114800"/>
            <a:ext cx="777240" cy="77724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4" name="Image 7" descr="icons/admin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9286" y="4309110"/>
            <a:ext cx="388620" cy="388620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9272016" y="5093208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Administration</a:t>
            </a:r>
            <a:endParaRPr lang="en-US" sz="1300" dirty="0"/>
          </a:p>
        </p:txBody>
      </p:sp>
      <p:sp>
        <p:nvSpPr>
          <p:cNvPr id="36" name="Text 26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20</a:t>
            </a:r>
            <a:endParaRPr lang="en-US" sz="900" dirty="0"/>
          </a:p>
        </p:txBody>
      </p:sp>
      <p:sp>
        <p:nvSpPr>
          <p:cNvPr id="37" name="Text 27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2E63D6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" name="Image 0" descr="icons/account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810" y="720090"/>
            <a:ext cx="434340" cy="4343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E6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01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58952"/>
            <a:ext cx="9601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Accounting &amp; Finance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141732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double-entry core of the system — precise, auditable, multi-currency.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48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 of Accounts &amp; Fiscal Years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22960" y="22402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Hierarchical account tree; period open/close workflow.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48640" y="2724912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11" name="Text 8"/>
          <p:cNvSpPr/>
          <p:nvPr/>
        </p:nvSpPr>
        <p:spPr>
          <a:xfrm>
            <a:off x="822960" y="260604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 Entries &amp; General Ledger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822960" y="290779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debit/credit balancing with a filterable GL explorer.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48640" y="3392424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14" name="Text 11"/>
          <p:cNvSpPr/>
          <p:nvPr/>
        </p:nvSpPr>
        <p:spPr>
          <a:xfrm>
            <a:off x="822960" y="327355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Invoices, Bills, Payments, Receipts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822960" y="3575304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AR/AP cycle with line items, taxes, and PDF generation.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48640" y="4059936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17" name="Text 14"/>
          <p:cNvSpPr/>
          <p:nvPr/>
        </p:nvSpPr>
        <p:spPr>
          <a:xfrm>
            <a:off x="822960" y="3941064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Accounts &amp; Contra Entries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822960" y="4242816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Multi-currency accounts with bank-to-bank transfers.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6263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20" name="Text 17"/>
          <p:cNvSpPr/>
          <p:nvPr/>
        </p:nvSpPr>
        <p:spPr>
          <a:xfrm>
            <a:off x="6537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/ Debit Notes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537960" y="22402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Adjustments applied directly against invoices and bills.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6263640" y="2724912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23" name="Text 20"/>
          <p:cNvSpPr/>
          <p:nvPr/>
        </p:nvSpPr>
        <p:spPr>
          <a:xfrm>
            <a:off x="6537960" y="260604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Inter-Branch Transfers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6537960" y="290779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movement tracked across branches.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6263640" y="3392424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26" name="Text 23"/>
          <p:cNvSpPr/>
          <p:nvPr/>
        </p:nvSpPr>
        <p:spPr>
          <a:xfrm>
            <a:off x="6537960" y="327355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&amp; Exchange Rates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6537960" y="3575304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 rates supporting multi-currency transactions.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6263640" y="4059936"/>
            <a:ext cx="82296" cy="82296"/>
          </a:xfrm>
          <a:prstGeom prst="roundRect">
            <a:avLst>
              <a:gd name="adj" fmla="val 22222"/>
            </a:avLst>
          </a:prstGeom>
          <a:solidFill>
            <a:srgbClr val="2E63D6"/>
          </a:solidFill>
          <a:ln/>
        </p:spPr>
      </p:sp>
      <p:sp>
        <p:nvSpPr>
          <p:cNvPr id="29" name="Text 26"/>
          <p:cNvSpPr/>
          <p:nvPr/>
        </p:nvSpPr>
        <p:spPr>
          <a:xfrm>
            <a:off x="6537960" y="3941064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Reports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6537960" y="4242816"/>
            <a:ext cx="50749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 Balance, P&amp;L, Balance Sheet, Aged Report, Cash Flow — all printable.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20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" name="Image 0" descr="icons/sal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810" y="720090"/>
            <a:ext cx="434340" cy="4343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BC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02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58952"/>
            <a:ext cx="9601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Sales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141732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quote to delivery — a complete, trackable sales pipeline.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48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ABC628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Dashboard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22960" y="22402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quotations, orders, and deliveries with live metrics.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48640" y="2724912"/>
            <a:ext cx="82296" cy="82296"/>
          </a:xfrm>
          <a:prstGeom prst="roundRect">
            <a:avLst>
              <a:gd name="adj" fmla="val 22222"/>
            </a:avLst>
          </a:prstGeom>
          <a:solidFill>
            <a:srgbClr val="ABC628"/>
          </a:solidFill>
          <a:ln/>
        </p:spPr>
      </p:sp>
      <p:sp>
        <p:nvSpPr>
          <p:cNvPr id="11" name="Text 8"/>
          <p:cNvSpPr/>
          <p:nvPr/>
        </p:nvSpPr>
        <p:spPr>
          <a:xfrm>
            <a:off x="822960" y="260604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Lists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822960" y="290779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Tiered product pricing with full CRUD and product listings.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263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ABC628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Quotations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537960" y="2240280"/>
            <a:ext cx="50749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 items, validity windows, send/accept/reject, convert-to-order, PDF.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263640" y="2907792"/>
            <a:ext cx="82296" cy="82296"/>
          </a:xfrm>
          <a:prstGeom prst="roundRect">
            <a:avLst>
              <a:gd name="adj" fmla="val 22222"/>
            </a:avLst>
          </a:prstGeom>
          <a:solidFill>
            <a:srgbClr val="ABC628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8892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Orders &amp; Deliveries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6537960" y="3090672"/>
            <a:ext cx="50749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workflows (confirm/cancel/deliver/invoice), partial fulfillment, tracking, PDF.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548640" y="4160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BC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548640" y="4572000"/>
            <a:ext cx="1106424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1680210" y="4782312"/>
            <a:ext cx="502920" cy="50292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2" name="Image 1" descr="icons/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367" y="4895469"/>
            <a:ext cx="276606" cy="276606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640080" y="5367528"/>
            <a:ext cx="25831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Quotation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2994660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5" name="Shape 21"/>
          <p:cNvSpPr/>
          <p:nvPr/>
        </p:nvSpPr>
        <p:spPr>
          <a:xfrm>
            <a:off x="4446270" y="4782312"/>
            <a:ext cx="502920" cy="50292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6" name="Image 2" descr="icons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427" y="4895469"/>
            <a:ext cx="276606" cy="276606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3406140" y="5367528"/>
            <a:ext cx="25831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Order</a:t>
            </a:r>
            <a:endParaRPr lang="en-US" sz="1050" dirty="0"/>
          </a:p>
        </p:txBody>
      </p:sp>
      <p:sp>
        <p:nvSpPr>
          <p:cNvPr id="28" name="Text 23"/>
          <p:cNvSpPr/>
          <p:nvPr/>
        </p:nvSpPr>
        <p:spPr>
          <a:xfrm>
            <a:off x="5760720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9" name="Shape 24"/>
          <p:cNvSpPr/>
          <p:nvPr/>
        </p:nvSpPr>
        <p:spPr>
          <a:xfrm>
            <a:off x="7212330" y="4782312"/>
            <a:ext cx="502920" cy="50292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0" name="Image 3" descr="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87" y="4895469"/>
            <a:ext cx="276606" cy="276606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6172200" y="5367528"/>
            <a:ext cx="25831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8526780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33" name="Shape 27"/>
          <p:cNvSpPr/>
          <p:nvPr/>
        </p:nvSpPr>
        <p:spPr>
          <a:xfrm>
            <a:off x="9978390" y="4782312"/>
            <a:ext cx="502920" cy="502920"/>
          </a:xfrm>
          <a:prstGeom prst="ellipse">
            <a:avLst/>
          </a:prstGeom>
          <a:solidFill>
            <a:srgbClr val="ABC62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4" name="Image 4" descr="icons/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1547" y="4895469"/>
            <a:ext cx="276606" cy="276606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8938260" y="5367528"/>
            <a:ext cx="25831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</a:t>
            </a:r>
            <a:endParaRPr lang="en-US" sz="1050" dirty="0"/>
          </a:p>
        </p:txBody>
      </p:sp>
      <p:sp>
        <p:nvSpPr>
          <p:cNvPr id="36" name="Text 29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20</a:t>
            </a:r>
            <a:endParaRPr lang="en-US" sz="900" dirty="0"/>
          </a:p>
        </p:txBody>
      </p:sp>
      <p:sp>
        <p:nvSpPr>
          <p:cNvPr id="37" name="Text 30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" name="Image 0" descr="icons/procure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810" y="720090"/>
            <a:ext cx="434340" cy="4343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9B3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03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58952"/>
            <a:ext cx="9601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Procurement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141732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purchasing — from internal request to goods received.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48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F9B338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22960" y="22402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Procurement vendor management — contacts, price lists, performance.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48640" y="2724912"/>
            <a:ext cx="82296" cy="82296"/>
          </a:xfrm>
          <a:prstGeom prst="roundRect">
            <a:avLst>
              <a:gd name="adj" fmla="val 22222"/>
            </a:avLst>
          </a:prstGeom>
          <a:solidFill>
            <a:srgbClr val="F9B338"/>
          </a:solidFill>
          <a:ln/>
        </p:spPr>
      </p:sp>
      <p:sp>
        <p:nvSpPr>
          <p:cNvPr id="11" name="Text 8"/>
          <p:cNvSpPr/>
          <p:nvPr/>
        </p:nvSpPr>
        <p:spPr>
          <a:xfrm>
            <a:off x="822960" y="260604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Requests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822960" y="290779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requisitions with submit/approve/reject workflow.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263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F9B338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RFQs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537960" y="22402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quote comparison, selection, and attachments.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263640" y="2724912"/>
            <a:ext cx="82296" cy="82296"/>
          </a:xfrm>
          <a:prstGeom prst="roundRect">
            <a:avLst>
              <a:gd name="adj" fmla="val 22222"/>
            </a:avLst>
          </a:prstGeom>
          <a:solidFill>
            <a:srgbClr val="F9B338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60604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Orders &amp; Goods Receipts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6537960" y="2907792"/>
            <a:ext cx="50749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approval and PDF; receiving with quality inspection and merge/unmerge.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548640" y="4160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9B3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548640" y="4572000"/>
            <a:ext cx="1106424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1680210" y="4782312"/>
            <a:ext cx="502920" cy="50292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2" name="Image 1" descr="icons/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367" y="4895469"/>
            <a:ext cx="276606" cy="276606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640080" y="5367528"/>
            <a:ext cx="25831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Request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2994660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5" name="Shape 21"/>
          <p:cNvSpPr/>
          <p:nvPr/>
        </p:nvSpPr>
        <p:spPr>
          <a:xfrm>
            <a:off x="4446270" y="4782312"/>
            <a:ext cx="502920" cy="50292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6" name="Image 2" descr="icons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427" y="4895469"/>
            <a:ext cx="276606" cy="276606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3406140" y="5367528"/>
            <a:ext cx="25831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RFQ</a:t>
            </a:r>
            <a:endParaRPr lang="en-US" sz="1050" dirty="0"/>
          </a:p>
        </p:txBody>
      </p:sp>
      <p:sp>
        <p:nvSpPr>
          <p:cNvPr id="28" name="Text 23"/>
          <p:cNvSpPr/>
          <p:nvPr/>
        </p:nvSpPr>
        <p:spPr>
          <a:xfrm>
            <a:off x="5760720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9" name="Shape 24"/>
          <p:cNvSpPr/>
          <p:nvPr/>
        </p:nvSpPr>
        <p:spPr>
          <a:xfrm>
            <a:off x="7212330" y="4782312"/>
            <a:ext cx="502920" cy="50292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0" name="Image 3" descr="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87" y="4895469"/>
            <a:ext cx="276606" cy="276606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6172200" y="5367528"/>
            <a:ext cx="25831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Order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8526780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33" name="Shape 27"/>
          <p:cNvSpPr/>
          <p:nvPr/>
        </p:nvSpPr>
        <p:spPr>
          <a:xfrm>
            <a:off x="9978390" y="4782312"/>
            <a:ext cx="502920" cy="502920"/>
          </a:xfrm>
          <a:prstGeom prst="ellipse">
            <a:avLst/>
          </a:prstGeom>
          <a:solidFill>
            <a:srgbClr val="F9B338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4" name="Image 4" descr="icons/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1547" y="4895469"/>
            <a:ext cx="276606" cy="276606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8938260" y="5367528"/>
            <a:ext cx="25831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Goods Receipt</a:t>
            </a:r>
            <a:endParaRPr lang="en-US" sz="1050" dirty="0"/>
          </a:p>
        </p:txBody>
      </p:sp>
      <p:sp>
        <p:nvSpPr>
          <p:cNvPr id="36" name="Text 29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20</a:t>
            </a:r>
            <a:endParaRPr lang="en-US" sz="900" dirty="0"/>
          </a:p>
        </p:txBody>
      </p:sp>
      <p:sp>
        <p:nvSpPr>
          <p:cNvPr id="37" name="Text 30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" name="Image 0" descr="icons/invento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810" y="720090"/>
            <a:ext cx="434340" cy="4343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41F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04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58952"/>
            <a:ext cx="9601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A12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Inventory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141732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stock visibility across every warehouse and location.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48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E41F1C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22960" y="22402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Catalog with SKU, barcodes, attributes, and full stock history.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48640" y="2724912"/>
            <a:ext cx="82296" cy="82296"/>
          </a:xfrm>
          <a:prstGeom prst="roundRect">
            <a:avLst>
              <a:gd name="adj" fmla="val 22222"/>
            </a:avLst>
          </a:prstGeom>
          <a:solidFill>
            <a:srgbClr val="E41F1C"/>
          </a:solidFill>
          <a:ln/>
        </p:spPr>
      </p:sp>
      <p:sp>
        <p:nvSpPr>
          <p:cNvPr id="11" name="Text 8"/>
          <p:cNvSpPr/>
          <p:nvPr/>
        </p:nvSpPr>
        <p:spPr>
          <a:xfrm>
            <a:off x="822960" y="260604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Warehouses &amp; Locations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822960" y="2907792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Multi-warehouse management with location-level stock queries.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263640" y="2057400"/>
            <a:ext cx="82296" cy="82296"/>
          </a:xfrm>
          <a:prstGeom prst="roundRect">
            <a:avLst>
              <a:gd name="adj" fmla="val 22222"/>
            </a:avLst>
          </a:prstGeom>
          <a:solidFill>
            <a:srgbClr val="E41F1C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1938528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Levels &amp; Movements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537960" y="22402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views, low-stock alerts, receipt/issue/transfer history.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263640" y="2724912"/>
            <a:ext cx="82296" cy="82296"/>
          </a:xfrm>
          <a:prstGeom prst="roundRect">
            <a:avLst>
              <a:gd name="adj" fmla="val 22222"/>
            </a:avLst>
          </a:prstGeom>
          <a:solidFill>
            <a:srgbClr val="E41F1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60604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Adjustments &amp; Guide Wizard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6537960" y="2907792"/>
            <a:ext cx="50749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158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Create-to-complete correction workflow, plus a 5-step onboarding wizard.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548640" y="41605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E41F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548640" y="4572000"/>
            <a:ext cx="1106424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718096">
                <a:alpha val="20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1403604" y="4782312"/>
            <a:ext cx="502920" cy="50292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2" name="Image 1" descr="icons/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761" y="4895469"/>
            <a:ext cx="276606" cy="276606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640080" y="5367528"/>
            <a:ext cx="202996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2441448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5" name="Shape 21"/>
          <p:cNvSpPr/>
          <p:nvPr/>
        </p:nvSpPr>
        <p:spPr>
          <a:xfrm>
            <a:off x="3616452" y="4782312"/>
            <a:ext cx="502920" cy="50292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26" name="Image 2" descr="icons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609" y="4895469"/>
            <a:ext cx="276606" cy="276606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2852928" y="5367528"/>
            <a:ext cx="202996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Warehouse</a:t>
            </a:r>
            <a:endParaRPr lang="en-US" sz="1050" dirty="0"/>
          </a:p>
        </p:txBody>
      </p:sp>
      <p:sp>
        <p:nvSpPr>
          <p:cNvPr id="28" name="Text 23"/>
          <p:cNvSpPr/>
          <p:nvPr/>
        </p:nvSpPr>
        <p:spPr>
          <a:xfrm>
            <a:off x="4654296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9" name="Shape 24"/>
          <p:cNvSpPr/>
          <p:nvPr/>
        </p:nvSpPr>
        <p:spPr>
          <a:xfrm>
            <a:off x="5829300" y="4782312"/>
            <a:ext cx="502920" cy="50292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0" name="Image 3" descr="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2457" y="4895469"/>
            <a:ext cx="276606" cy="276606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5065776" y="5367528"/>
            <a:ext cx="202996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6867144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33" name="Shape 27"/>
          <p:cNvSpPr/>
          <p:nvPr/>
        </p:nvSpPr>
        <p:spPr>
          <a:xfrm>
            <a:off x="8042148" y="4782312"/>
            <a:ext cx="502920" cy="50292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4" name="Image 4" descr="icons/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5305" y="4895469"/>
            <a:ext cx="276606" cy="276606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7278624" y="5367528"/>
            <a:ext cx="202996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</a:t>
            </a:r>
            <a:endParaRPr lang="en-US" sz="1050" dirty="0"/>
          </a:p>
        </p:txBody>
      </p:sp>
      <p:sp>
        <p:nvSpPr>
          <p:cNvPr id="36" name="Text 29"/>
          <p:cNvSpPr/>
          <p:nvPr/>
        </p:nvSpPr>
        <p:spPr>
          <a:xfrm>
            <a:off x="9079992" y="472744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3C9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37" name="Shape 30"/>
          <p:cNvSpPr/>
          <p:nvPr/>
        </p:nvSpPr>
        <p:spPr>
          <a:xfrm>
            <a:off x="10254996" y="4782312"/>
            <a:ext cx="502920" cy="502920"/>
          </a:xfrm>
          <a:prstGeom prst="ellipse">
            <a:avLst/>
          </a:prstGeom>
          <a:solidFill>
            <a:srgbClr val="E41F1C"/>
          </a:solidFill>
          <a:ln/>
          <a:effectLst>
            <a:outerShdw sx="100000" sy="100000" kx="0" ky="0" algn="bl" rotWithShape="0" blurRad="101600" dist="38100" dir="5400000">
              <a:srgbClr val="000000">
                <a:alpha val="35000"/>
              </a:srgbClr>
            </a:outerShdw>
          </a:effectLst>
        </p:spPr>
      </p:sp>
      <p:pic>
        <p:nvPicPr>
          <p:cNvPr id="38" name="Image 5" descr="icons/chec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8153" y="4895469"/>
            <a:ext cx="276606" cy="276606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9491472" y="5367528"/>
            <a:ext cx="202996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0A1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</a:t>
            </a:r>
            <a:endParaRPr lang="en-US" sz="1050" dirty="0"/>
          </a:p>
        </p:txBody>
      </p:sp>
      <p:sp>
        <p:nvSpPr>
          <p:cNvPr id="40" name="Text 32"/>
          <p:cNvSpPr/>
          <p:nvPr/>
        </p:nvSpPr>
        <p:spPr>
          <a:xfrm>
            <a:off x="11475720" y="65379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20</a:t>
            </a:r>
            <a:endParaRPr lang="en-US" sz="900" dirty="0"/>
          </a:p>
        </p:txBody>
      </p:sp>
      <p:sp>
        <p:nvSpPr>
          <p:cNvPr id="41" name="Text 33"/>
          <p:cNvSpPr/>
          <p:nvPr/>
        </p:nvSpPr>
        <p:spPr>
          <a:xfrm>
            <a:off x="45720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A8F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MCTV ERP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2026-08-12T09:16:56Z</dcterms:created>
  <dcterms:modified xsi:type="dcterms:W3CDTF">2026-08-12T09:16:56Z</dcterms:modified>
</cp:coreProperties>
</file>